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2" r:id="rId1"/>
    <p:sldMasterId id="2147484181" r:id="rId2"/>
  </p:sldMasterIdLst>
  <p:notesMasterIdLst>
    <p:notesMasterId r:id="rId22"/>
  </p:notesMasterIdLst>
  <p:handoutMasterIdLst>
    <p:handoutMasterId r:id="rId23"/>
  </p:handoutMasterIdLst>
  <p:sldIdLst>
    <p:sldId id="361" r:id="rId3"/>
    <p:sldId id="362" r:id="rId4"/>
    <p:sldId id="259" r:id="rId5"/>
    <p:sldId id="261" r:id="rId6"/>
    <p:sldId id="266" r:id="rId7"/>
    <p:sldId id="428" r:id="rId8"/>
    <p:sldId id="356" r:id="rId9"/>
    <p:sldId id="427" r:id="rId10"/>
    <p:sldId id="426" r:id="rId11"/>
    <p:sldId id="438" r:id="rId12"/>
    <p:sldId id="411" r:id="rId13"/>
    <p:sldId id="383" r:id="rId14"/>
    <p:sldId id="440" r:id="rId15"/>
    <p:sldId id="441" r:id="rId16"/>
    <p:sldId id="442" r:id="rId17"/>
    <p:sldId id="406" r:id="rId18"/>
    <p:sldId id="408" r:id="rId19"/>
    <p:sldId id="274" r:id="rId20"/>
    <p:sldId id="366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009900"/>
    <a:srgbClr val="CC0000"/>
    <a:srgbClr val="FF3399"/>
    <a:srgbClr val="EEF3AB"/>
    <a:srgbClr val="0033CC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9211" autoAdjust="0"/>
  </p:normalViewPr>
  <p:slideViewPr>
    <p:cSldViewPr>
      <p:cViewPr varScale="1">
        <p:scale>
          <a:sx n="73" d="100"/>
          <a:sy n="73" d="100"/>
        </p:scale>
        <p:origin x="-120" y="-63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xmlns="" id="{A6572A68-2810-4A5E-94A3-22E01F8CB54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xmlns="" id="{EB0AA1B6-C2F1-4029-A284-C5DB5985EF2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12" name="Rectangle 4">
            <a:extLst>
              <a:ext uri="{FF2B5EF4-FFF2-40B4-BE49-F238E27FC236}">
                <a16:creationId xmlns:a16="http://schemas.microsoft.com/office/drawing/2014/main" xmlns="" id="{4C531772-C5EB-47FA-AD98-A00DD9053B1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xmlns="" id="{C1B0C7F6-4931-4CFB-95CE-B86E7AC82D2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53A0CC-9EB9-4E98-A807-56A43410023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5606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xmlns="" id="{8E8347BE-2252-4354-80A7-DA6C24E9E4C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xmlns="" id="{4B3A5556-71FF-471F-9171-96E60BC231B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xmlns="" id="{A2D551DC-C31F-472E-80CF-1EC0074F1F0C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xmlns="" id="{AD9F71F4-D9E1-4ACE-8832-54ED84A8E77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9398" name="Rectangle 6">
            <a:extLst>
              <a:ext uri="{FF2B5EF4-FFF2-40B4-BE49-F238E27FC236}">
                <a16:creationId xmlns:a16="http://schemas.microsoft.com/office/drawing/2014/main" xmlns="" id="{390615F2-77DD-4C6F-AF79-12C4CE52AE4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9399" name="Rectangle 7">
            <a:extLst>
              <a:ext uri="{FF2B5EF4-FFF2-40B4-BE49-F238E27FC236}">
                <a16:creationId xmlns:a16="http://schemas.microsoft.com/office/drawing/2014/main" xmlns="" id="{AA6B2C39-9985-44B7-89BC-D482A47F77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4E21F7-D8E1-4980-86C1-0F69948122C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8060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825-9EAF-4A97-B729-E9E354DE365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939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FA65A-AF1A-4CD0-B70C-E5534F9AD0B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452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2796-9B34-4991-A853-65E4D523DD2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3426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24202AFE-1910-4DEE-A357-4837A86D76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1B903746-4B2C-43F6-A729-90CEA42A4B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FAF1CF2-4BEC-43F3-B07B-B16568366B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8DF215-C2D9-415E-8E2B-77B64C449BBF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6" name="组合 5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7" name="图片 6"/>
            <p:cNvPicPr>
              <a:picLocks noRot="1"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3597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>
            <a:extLst>
              <a:ext uri="{FF2B5EF4-FFF2-40B4-BE49-F238E27FC236}">
                <a16:creationId xmlns:a16="http://schemas.microsoft.com/office/drawing/2014/main" xmlns="" id="{E8BF95BD-26BC-4989-8C90-68DA42C3CC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0744ECE-1EA2-411B-B4F5-2D8DB78140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6"/>
            <a:ext cx="3477524" cy="7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2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05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540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A2590EF7-82A9-486A-B087-7B494578B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9ABF8A5-BE57-4368-8E40-00B4EA5D53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6"/>
            <a:ext cx="3477524" cy="7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83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9EB43DA-3EE4-4B13-BBAB-4087F1835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56BCAF5-E7F9-4AC4-8B7B-75F72D46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3D76D53-2716-4F74-A9CA-42F00433C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C045A-548E-4DE1-A612-0A104DF68F2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3087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BD21-B6C1-41F1-920E-B52C0D31487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30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0381F-CB0E-4217-8693-BCFD96A0F2C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583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F6B89-A903-4938-B7B4-D17AF43E0A3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00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9A70E-24A2-4F3C-8CDB-FA5EFCCA19C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018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D612-5298-4F07-A4E9-4011C8C6B8A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324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FD33D-5AAE-44B8-9EC0-3454A41E1DF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360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0EFA-0575-44AC-886F-A59EC87A687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107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8EAD-1248-4B66-B25C-BF3F596348D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026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AE10-380F-40A2-8B07-F82B5208556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593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B2796-9B34-4991-A853-65E4D523DD28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13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  <p:sldLayoutId id="2147484154" r:id="rId12"/>
    <p:sldLayoutId id="2147484186" r:id="rId13"/>
    <p:sldLayoutId id="21474841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8EF9793E-D4FF-4E33-80FA-69F6F4B686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343AB2B4-3191-4FB0-8EA0-38D178B994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1DCB46B-8DD9-4390-889F-085D5F5A0E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6C828BA-9FD4-4B02-9E35-405D575AC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39BEB91-FE9E-4029-83FF-E65FCAE7B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383B357A-B4ED-4F46-8606-E0C3E6E1DBA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922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364145" y="2316540"/>
            <a:ext cx="123612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15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直方图（</a:t>
            </a:r>
            <a:r>
              <a:rPr lang="en-US" altLang="zh-CN" sz="115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2</a:t>
            </a:r>
            <a:r>
              <a:rPr lang="zh-CN" altLang="en-US" sz="115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）</a:t>
            </a:r>
            <a:endParaRPr lang="zh-CN" altLang="en-US" sz="115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475" name="表格 233474">
            <a:extLst>
              <a:ext uri="{FF2B5EF4-FFF2-40B4-BE49-F238E27FC236}">
                <a16:creationId xmlns:a16="http://schemas.microsoft.com/office/drawing/2014/main" xmlns="" id="{B20C15EF-898A-4D1E-B884-7CC6F8B61B2D}"/>
              </a:ext>
            </a:extLst>
          </p:cNvPr>
          <p:cNvGraphicFramePr/>
          <p:nvPr/>
        </p:nvGraphicFramePr>
        <p:xfrm>
          <a:off x="2208213" y="1557339"/>
          <a:ext cx="7488238" cy="4919663"/>
        </p:xfrm>
        <a:graphic>
          <a:graphicData uri="http://schemas.openxmlformats.org/drawingml/2006/table">
            <a:tbl>
              <a:tblPr/>
              <a:tblGrid>
                <a:gridCol w="172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082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8425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条形图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直方图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425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共同点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2663">
                <a:tc rowSpan="3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不</a:t>
                      </a:r>
                    </a:p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同</a:t>
                      </a:r>
                    </a:p>
                    <a:p>
                      <a:pPr marL="0" lvl="0" indent="0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</a:rPr>
                        <a:t>点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42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42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>
                        <a:solidFill>
                          <a:srgbClr val="0000CC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33499" name="矩形 233498">
            <a:extLst>
              <a:ext uri="{FF2B5EF4-FFF2-40B4-BE49-F238E27FC236}">
                <a16:creationId xmlns:a16="http://schemas.microsoft.com/office/drawing/2014/main" xmlns="" id="{4AEAD0C8-F929-428D-A0A8-023B44B7A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3481389"/>
            <a:ext cx="197008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显示各组中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的具体数据</a:t>
            </a:r>
          </a:p>
        </p:txBody>
      </p:sp>
      <p:sp>
        <p:nvSpPr>
          <p:cNvPr id="233500" name="矩形 233499">
            <a:extLst>
              <a:ext uri="{FF2B5EF4-FFF2-40B4-BE49-F238E27FC236}">
                <a16:creationId xmlns:a16="http://schemas.microsoft.com/office/drawing/2014/main" xmlns="" id="{6474A018-07BC-431C-9489-7FDD5E148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064" y="3470276"/>
            <a:ext cx="2327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显示各组中频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数分布情况</a:t>
            </a:r>
          </a:p>
        </p:txBody>
      </p:sp>
      <p:sp>
        <p:nvSpPr>
          <p:cNvPr id="233501" name="矩形 233500">
            <a:extLst>
              <a:ext uri="{FF2B5EF4-FFF2-40B4-BE49-F238E27FC236}">
                <a16:creationId xmlns:a16="http://schemas.microsoft.com/office/drawing/2014/main" xmlns="" id="{25211102-8DEC-41F9-8689-2AE77D9C0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676" y="2708275"/>
            <a:ext cx="4672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0000CC"/>
                </a:solidFill>
                <a:latin typeface="Verdana" panose="020B0604030504040204" pitchFamily="34" charset="0"/>
              </a:rPr>
              <a:t>都是用条形反映数据特点</a:t>
            </a:r>
          </a:p>
        </p:txBody>
      </p:sp>
      <p:sp>
        <p:nvSpPr>
          <p:cNvPr id="233502" name="矩形 233501">
            <a:extLst>
              <a:ext uri="{FF2B5EF4-FFF2-40B4-BE49-F238E27FC236}">
                <a16:creationId xmlns:a16="http://schemas.microsoft.com/office/drawing/2014/main" xmlns="" id="{A3965F03-837B-4E19-8541-8DB487928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4508501"/>
            <a:ext cx="1970087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比较数据之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间的差别</a:t>
            </a:r>
          </a:p>
        </p:txBody>
      </p:sp>
      <p:sp>
        <p:nvSpPr>
          <p:cNvPr id="233503" name="矩形 233502">
            <a:extLst>
              <a:ext uri="{FF2B5EF4-FFF2-40B4-BE49-F238E27FC236}">
                <a16:creationId xmlns:a16="http://schemas.microsoft.com/office/drawing/2014/main" xmlns="" id="{1C581DE8-752B-4977-8F5A-122EB046A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064" y="4508501"/>
            <a:ext cx="2327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比较各组频数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Verdana" panose="020B0604030504040204" pitchFamily="34" charset="0"/>
              </a:rPr>
              <a:t>之间的差别</a:t>
            </a:r>
          </a:p>
        </p:txBody>
      </p:sp>
      <p:sp>
        <p:nvSpPr>
          <p:cNvPr id="233504" name="矩形 233503">
            <a:extLst>
              <a:ext uri="{FF2B5EF4-FFF2-40B4-BE49-F238E27FC236}">
                <a16:creationId xmlns:a16="http://schemas.microsoft.com/office/drawing/2014/main" xmlns="" id="{669FF856-5C52-43B8-9FD4-230B04357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989" y="5445126"/>
            <a:ext cx="2327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Verdana" panose="020B0604030504040204" pitchFamily="34" charset="0"/>
              </a:rPr>
              <a:t>条形有空隙，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Verdana" panose="020B0604030504040204" pitchFamily="34" charset="0"/>
              </a:rPr>
              <a:t>宽度无意义</a:t>
            </a:r>
          </a:p>
        </p:txBody>
      </p:sp>
      <p:sp>
        <p:nvSpPr>
          <p:cNvPr id="233505" name="矩形 233504">
            <a:extLst>
              <a:ext uri="{FF2B5EF4-FFF2-40B4-BE49-F238E27FC236}">
                <a16:creationId xmlns:a16="http://schemas.microsoft.com/office/drawing/2014/main" xmlns="" id="{0BD93D71-573D-4E10-895A-28DF8B9EE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064" y="5516563"/>
            <a:ext cx="29987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Verdana" panose="020B0604030504040204" pitchFamily="34" charset="0"/>
              </a:rPr>
              <a:t>条形无空隙，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Verdana" panose="020B0604030504040204" pitchFamily="34" charset="0"/>
              </a:rPr>
              <a:t>宽度有意义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AA317BF-C277-492D-9551-EF27B4ADA327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FCD76442-E81C-4AA6-ABA2-9506763BD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57" y="919768"/>
            <a:ext cx="46720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条形图与直方图区别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99" grpId="0"/>
      <p:bldP spid="233500" grpId="0"/>
      <p:bldP spid="233501" grpId="0"/>
      <p:bldP spid="233502" grpId="0"/>
      <p:bldP spid="233503" grpId="0"/>
      <p:bldP spid="233504" grpId="0"/>
      <p:bldP spid="2335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960D363-DC4B-494C-A265-6ECE836ACCEE}"/>
              </a:ext>
            </a:extLst>
          </p:cNvPr>
          <p:cNvGrpSpPr/>
          <p:nvPr/>
        </p:nvGrpSpPr>
        <p:grpSpPr>
          <a:xfrm>
            <a:off x="1571626" y="3247156"/>
            <a:ext cx="9067799" cy="3278188"/>
            <a:chOff x="1571626" y="28575"/>
            <a:chExt cx="9067799" cy="3278188"/>
          </a:xfrm>
        </p:grpSpPr>
        <p:grpSp>
          <p:nvGrpSpPr>
            <p:cNvPr id="45057" name="Group 25">
              <a:extLst>
                <a:ext uri="{FF2B5EF4-FFF2-40B4-BE49-F238E27FC236}">
                  <a16:creationId xmlns:a16="http://schemas.microsoft.com/office/drawing/2014/main" xmlns="" id="{05EDD291-EEF7-4EED-A9C5-4AA76F0A2A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1626" y="57150"/>
              <a:ext cx="4587875" cy="3194050"/>
              <a:chOff x="625" y="1842"/>
              <a:chExt cx="2890" cy="2012"/>
            </a:xfrm>
          </p:grpSpPr>
          <p:sp>
            <p:nvSpPr>
              <p:cNvPr id="45058" name="Line 3">
                <a:extLst>
                  <a:ext uri="{FF2B5EF4-FFF2-40B4-BE49-F238E27FC236}">
                    <a16:creationId xmlns:a16="http://schemas.microsoft.com/office/drawing/2014/main" xmlns="" id="{E24A2594-117B-4F01-867C-78F9C795FB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1" y="3566"/>
                <a:ext cx="2095" cy="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59" name="Line 4">
                <a:extLst>
                  <a:ext uri="{FF2B5EF4-FFF2-40B4-BE49-F238E27FC236}">
                    <a16:creationId xmlns:a16="http://schemas.microsoft.com/office/drawing/2014/main" xmlns="" id="{66F723CF-5DED-4505-90C1-97E62DD3B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0" y="1997"/>
                <a:ext cx="0" cy="15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0" name="Text Box 5">
                <a:extLst>
                  <a:ext uri="{FF2B5EF4-FFF2-40B4-BE49-F238E27FC236}">
                    <a16:creationId xmlns:a16="http://schemas.microsoft.com/office/drawing/2014/main" xmlns="" id="{1EB43174-1D88-4F73-A8D7-5A51F46BCC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5" y="1842"/>
                <a:ext cx="44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1600" b="1">
                    <a:solidFill>
                      <a:srgbClr val="000000"/>
                    </a:solidFill>
                  </a:rPr>
                  <a:t>人数</a:t>
                </a:r>
              </a:p>
            </p:txBody>
          </p:sp>
          <p:sp>
            <p:nvSpPr>
              <p:cNvPr id="45061" name="Text Box 6">
                <a:extLst>
                  <a:ext uri="{FF2B5EF4-FFF2-40B4-BE49-F238E27FC236}">
                    <a16:creationId xmlns:a16="http://schemas.microsoft.com/office/drawing/2014/main" xmlns="" id="{CF6E7698-CE13-422A-898C-018434163C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9" y="3612"/>
                <a:ext cx="72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1600" b="1">
                    <a:solidFill>
                      <a:srgbClr val="000000"/>
                    </a:solidFill>
                  </a:rPr>
                  <a:t>节目类别</a:t>
                </a:r>
              </a:p>
            </p:txBody>
          </p:sp>
          <p:sp>
            <p:nvSpPr>
              <p:cNvPr id="45062" name="Text Box 7">
                <a:extLst>
                  <a:ext uri="{FF2B5EF4-FFF2-40B4-BE49-F238E27FC236}">
                    <a16:creationId xmlns:a16="http://schemas.microsoft.com/office/drawing/2014/main" xmlns="" id="{36E65E3D-8C58-4B2A-8485-0DCDED7B69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0" y="2087"/>
                <a:ext cx="276" cy="1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/>
                <a:r>
                  <a:rPr lang="en-US" altLang="zh-CN" b="1">
                    <a:solidFill>
                      <a:srgbClr val="000000"/>
                    </a:solidFill>
                  </a:rPr>
                  <a:t>20</a:t>
                </a:r>
              </a:p>
              <a:p>
                <a:pPr algn="r"/>
                <a:endParaRPr lang="en-US" altLang="zh-CN" b="1">
                  <a:solidFill>
                    <a:srgbClr val="000000"/>
                  </a:solidFill>
                </a:endParaRPr>
              </a:p>
              <a:p>
                <a:pPr algn="r"/>
                <a:r>
                  <a:rPr lang="en-US" altLang="zh-CN" b="1">
                    <a:solidFill>
                      <a:srgbClr val="000000"/>
                    </a:solidFill>
                  </a:rPr>
                  <a:t>15</a:t>
                </a:r>
              </a:p>
              <a:p>
                <a:pPr algn="r"/>
                <a:endParaRPr lang="en-US" altLang="zh-CN" b="1">
                  <a:solidFill>
                    <a:srgbClr val="000000"/>
                  </a:solidFill>
                </a:endParaRPr>
              </a:p>
              <a:p>
                <a:pPr algn="r"/>
                <a:r>
                  <a:rPr lang="en-US" altLang="zh-CN" b="1">
                    <a:solidFill>
                      <a:srgbClr val="000000"/>
                    </a:solidFill>
                  </a:rPr>
                  <a:t>10</a:t>
                </a:r>
              </a:p>
              <a:p>
                <a:pPr algn="r"/>
                <a:endParaRPr lang="en-US" altLang="zh-CN" b="1">
                  <a:solidFill>
                    <a:srgbClr val="000000"/>
                  </a:solidFill>
                </a:endParaRPr>
              </a:p>
              <a:p>
                <a:pPr algn="r"/>
                <a:r>
                  <a:rPr lang="en-US" altLang="zh-CN" b="1">
                    <a:solidFill>
                      <a:srgbClr val="000000"/>
                    </a:solidFill>
                  </a:rPr>
                  <a:t>5</a:t>
                </a:r>
              </a:p>
              <a:p>
                <a:pPr algn="r"/>
                <a:endParaRPr lang="en-US" altLang="zh-CN" b="1">
                  <a:solidFill>
                    <a:srgbClr val="000000"/>
                  </a:solidFill>
                </a:endParaRPr>
              </a:p>
              <a:p>
                <a:pPr algn="r"/>
                <a:r>
                  <a:rPr lang="en-US" altLang="zh-CN" b="1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063" name="Line 8">
                <a:extLst>
                  <a:ext uri="{FF2B5EF4-FFF2-40B4-BE49-F238E27FC236}">
                    <a16:creationId xmlns:a16="http://schemas.microsoft.com/office/drawing/2014/main" xmlns="" id="{F9E8D0E6-D76D-41BE-B6C8-D363BDCB0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20" y="3249"/>
                <a:ext cx="190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4" name="Line 9">
                <a:extLst>
                  <a:ext uri="{FF2B5EF4-FFF2-40B4-BE49-F238E27FC236}">
                    <a16:creationId xmlns:a16="http://schemas.microsoft.com/office/drawing/2014/main" xmlns="" id="{208DCEE0-1D62-4BAD-BD8A-586D7B6FE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5" y="2931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5" name="Line 10">
                <a:extLst>
                  <a:ext uri="{FF2B5EF4-FFF2-40B4-BE49-F238E27FC236}">
                    <a16:creationId xmlns:a16="http://schemas.microsoft.com/office/drawing/2014/main" xmlns="" id="{26E26A40-A4D4-4F6E-B4B4-637898781F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5" y="2568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6" name="Line 11">
                <a:extLst>
                  <a:ext uri="{FF2B5EF4-FFF2-40B4-BE49-F238E27FC236}">
                    <a16:creationId xmlns:a16="http://schemas.microsoft.com/office/drawing/2014/main" xmlns="" id="{C1B523FE-4819-4EEE-A5E6-202A831EB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7" name="Text Box 12">
                <a:extLst>
                  <a:ext uri="{FF2B5EF4-FFF2-40B4-BE49-F238E27FC236}">
                    <a16:creationId xmlns:a16="http://schemas.microsoft.com/office/drawing/2014/main" xmlns="" id="{980BB5AA-4704-49BC-BE8E-F9BA6FBA20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6" y="3642"/>
                <a:ext cx="169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600" b="1">
                    <a:solidFill>
                      <a:srgbClr val="000000"/>
                    </a:solidFill>
                  </a:rPr>
                  <a:t>新闻  体育  动画  娱乐  戏曲</a:t>
                </a:r>
              </a:p>
            </p:txBody>
          </p:sp>
          <p:sp>
            <p:nvSpPr>
              <p:cNvPr id="45068" name="Rectangle 13">
                <a:extLst>
                  <a:ext uri="{FF2B5EF4-FFF2-40B4-BE49-F238E27FC236}">
                    <a16:creationId xmlns:a16="http://schemas.microsoft.com/office/drawing/2014/main" xmlns="" id="{5CE4FFAA-2372-411B-85A9-58AE91C75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0" y="3294"/>
                <a:ext cx="204" cy="294"/>
              </a:xfrm>
              <a:prstGeom prst="rect">
                <a:avLst/>
              </a:prstGeom>
              <a:solidFill>
                <a:srgbClr val="3333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69" name="Rectangle 14">
                <a:extLst>
                  <a:ext uri="{FF2B5EF4-FFF2-40B4-BE49-F238E27FC236}">
                    <a16:creationId xmlns:a16="http://schemas.microsoft.com/office/drawing/2014/main" xmlns="" id="{8A5A2BD1-3ED6-4289-95A3-40325DF8D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" y="2931"/>
                <a:ext cx="216" cy="657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0" name="Rectangle 15">
                <a:extLst>
                  <a:ext uri="{FF2B5EF4-FFF2-40B4-BE49-F238E27FC236}">
                    <a16:creationId xmlns:a16="http://schemas.microsoft.com/office/drawing/2014/main" xmlns="" id="{2DB30EF2-EAAF-477A-A79C-181BF3BD0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" y="2568"/>
                <a:ext cx="204" cy="10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1" name="Rectangle 16">
                <a:extLst>
                  <a:ext uri="{FF2B5EF4-FFF2-40B4-BE49-F238E27FC236}">
                    <a16:creationId xmlns:a16="http://schemas.microsoft.com/office/drawing/2014/main" xmlns="" id="{C2017C02-DF74-442D-B5E1-3E0450C54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4" y="2341"/>
                <a:ext cx="240" cy="124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2" name="Rectangle 17">
                <a:extLst>
                  <a:ext uri="{FF2B5EF4-FFF2-40B4-BE49-F238E27FC236}">
                    <a16:creationId xmlns:a16="http://schemas.microsoft.com/office/drawing/2014/main" xmlns="" id="{B9BE12D9-6981-4E6D-BF28-FC3E3BBF8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" y="3385"/>
                <a:ext cx="163" cy="179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73" name="Text Box 18">
                <a:extLst>
                  <a:ext uri="{FF2B5EF4-FFF2-40B4-BE49-F238E27FC236}">
                    <a16:creationId xmlns:a16="http://schemas.microsoft.com/office/drawing/2014/main" xmlns="" id="{12229CAF-5A1D-4788-BE7D-976AC11CFF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6" y="3083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b="1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45074" name="Text Box 19">
                <a:extLst>
                  <a:ext uri="{FF2B5EF4-FFF2-40B4-BE49-F238E27FC236}">
                    <a16:creationId xmlns:a16="http://schemas.microsoft.com/office/drawing/2014/main" xmlns="" id="{DED30935-99E2-4DBD-9FC2-8B2D92C1D4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7" y="2702"/>
                <a:ext cx="27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b="1">
                    <a:solidFill>
                      <a:srgbClr val="000000"/>
                    </a:solidFill>
                  </a:rPr>
                  <a:t>10</a:t>
                </a:r>
              </a:p>
            </p:txBody>
          </p:sp>
          <p:sp>
            <p:nvSpPr>
              <p:cNvPr id="45075" name="Text Box 20">
                <a:extLst>
                  <a:ext uri="{FF2B5EF4-FFF2-40B4-BE49-F238E27FC236}">
                    <a16:creationId xmlns:a16="http://schemas.microsoft.com/office/drawing/2014/main" xmlns="" id="{C71E759C-BEDF-49C1-8CE5-F6DFCE8E4B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26" y="2323"/>
                <a:ext cx="27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b="1">
                    <a:solidFill>
                      <a:srgbClr val="000000"/>
                    </a:solidFill>
                  </a:rPr>
                  <a:t>15</a:t>
                </a:r>
              </a:p>
            </p:txBody>
          </p:sp>
          <p:sp>
            <p:nvSpPr>
              <p:cNvPr id="45076" name="Text Box 21">
                <a:extLst>
                  <a:ext uri="{FF2B5EF4-FFF2-40B4-BE49-F238E27FC236}">
                    <a16:creationId xmlns:a16="http://schemas.microsoft.com/office/drawing/2014/main" xmlns="" id="{1667116A-260C-42D2-ACBA-A4C868EC52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58" y="2127"/>
                <a:ext cx="27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b="1">
                    <a:solidFill>
                      <a:srgbClr val="000000"/>
                    </a:solidFill>
                  </a:rPr>
                  <a:t>18</a:t>
                </a:r>
              </a:p>
            </p:txBody>
          </p:sp>
          <p:sp>
            <p:nvSpPr>
              <p:cNvPr id="45077" name="Text Box 22">
                <a:extLst>
                  <a:ext uri="{FF2B5EF4-FFF2-40B4-BE49-F238E27FC236}">
                    <a16:creationId xmlns:a16="http://schemas.microsoft.com/office/drawing/2014/main" xmlns="" id="{71B4D46A-E29B-4AB1-A4DE-3C35E7BC07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29" y="3191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45078" name="Line 23">
                <a:extLst>
                  <a:ext uri="{FF2B5EF4-FFF2-40B4-BE49-F238E27FC236}">
                    <a16:creationId xmlns:a16="http://schemas.microsoft.com/office/drawing/2014/main" xmlns="" id="{F4E69A1A-F505-4F2E-AE83-41F6A1C36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5" y="2205"/>
                <a:ext cx="0" cy="13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5079" name="Group 26">
              <a:extLst>
                <a:ext uri="{FF2B5EF4-FFF2-40B4-BE49-F238E27FC236}">
                  <a16:creationId xmlns:a16="http://schemas.microsoft.com/office/drawing/2014/main" xmlns="" id="{9376B369-69C7-4247-B5EE-90276829C2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30913" y="28575"/>
              <a:ext cx="4608512" cy="3278188"/>
              <a:chOff x="295" y="1162"/>
              <a:chExt cx="2903" cy="2065"/>
            </a:xfrm>
          </p:grpSpPr>
          <p:sp>
            <p:nvSpPr>
              <p:cNvPr id="45080" name="Line 27">
                <a:extLst>
                  <a:ext uri="{FF2B5EF4-FFF2-40B4-BE49-F238E27FC236}">
                    <a16:creationId xmlns:a16="http://schemas.microsoft.com/office/drawing/2014/main" xmlns="" id="{01080B17-84F0-4C51-B92D-688D05D93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4" y="1394"/>
                <a:ext cx="0" cy="16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1" name="Text Box 28">
                <a:extLst>
                  <a:ext uri="{FF2B5EF4-FFF2-40B4-BE49-F238E27FC236}">
                    <a16:creationId xmlns:a16="http://schemas.microsoft.com/office/drawing/2014/main" xmlns="" id="{D7F90201-1F5E-484F-9F44-441D8CC57F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" y="1162"/>
                <a:ext cx="363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0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频</a:t>
                </a:r>
              </a:p>
              <a:p>
                <a:r>
                  <a:rPr lang="zh-CN" altLang="en-US" sz="20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数</a:t>
                </a:r>
              </a:p>
            </p:txBody>
          </p:sp>
          <p:sp>
            <p:nvSpPr>
              <p:cNvPr id="45082" name="Text Box 29">
                <a:extLst>
                  <a:ext uri="{FF2B5EF4-FFF2-40B4-BE49-F238E27FC236}">
                    <a16:creationId xmlns:a16="http://schemas.microsoft.com/office/drawing/2014/main" xmlns="" id="{999D178A-4D6D-49D5-91EC-F3C82F39C4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08" y="2977"/>
                <a:ext cx="59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0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年龄</a:t>
                </a:r>
              </a:p>
            </p:txBody>
          </p:sp>
          <p:sp>
            <p:nvSpPr>
              <p:cNvPr id="45083" name="Text Box 30">
                <a:extLst>
                  <a:ext uri="{FF2B5EF4-FFF2-40B4-BE49-F238E27FC236}">
                    <a16:creationId xmlns:a16="http://schemas.microsoft.com/office/drawing/2014/main" xmlns="" id="{664CBDFD-9543-40A6-9741-0DD87AB62C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1" y="1648"/>
                <a:ext cx="302" cy="1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30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25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20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15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10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5</a:t>
                </a:r>
              </a:p>
              <a:p>
                <a:pPr algn="ctr"/>
                <a:r>
                  <a:rPr lang="en-US" altLang="zh-CN" sz="2000" b="1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084" name="Line 31">
                <a:extLst>
                  <a:ext uri="{FF2B5EF4-FFF2-40B4-BE49-F238E27FC236}">
                    <a16:creationId xmlns:a16="http://schemas.microsoft.com/office/drawing/2014/main" xmlns="" id="{9C2492F1-13A1-47F3-8DFA-C9C4563B6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" y="2387"/>
                <a:ext cx="18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5" name="Line 32">
                <a:extLst>
                  <a:ext uri="{FF2B5EF4-FFF2-40B4-BE49-F238E27FC236}">
                    <a16:creationId xmlns:a16="http://schemas.microsoft.com/office/drawing/2014/main" xmlns="" id="{4F9A90D4-1EBD-4056-AFE7-C19F12E221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" y="1952"/>
                <a:ext cx="18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6" name="Line 33">
                <a:extLst>
                  <a:ext uri="{FF2B5EF4-FFF2-40B4-BE49-F238E27FC236}">
                    <a16:creationId xmlns:a16="http://schemas.microsoft.com/office/drawing/2014/main" xmlns="" id="{883999D4-1237-4A82-BCB8-FF4DD0F22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" y="1736"/>
                <a:ext cx="18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7" name="Text Box 34">
                <a:extLst>
                  <a:ext uri="{FF2B5EF4-FFF2-40B4-BE49-F238E27FC236}">
                    <a16:creationId xmlns:a16="http://schemas.microsoft.com/office/drawing/2014/main" xmlns="" id="{A4BDBF02-CABB-4507-847B-B7779B6DBC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1" y="2950"/>
                <a:ext cx="153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000000"/>
                    </a:solidFill>
                  </a:rPr>
                  <a:t>25   30   35   40   45</a:t>
                </a:r>
              </a:p>
            </p:txBody>
          </p:sp>
          <p:sp>
            <p:nvSpPr>
              <p:cNvPr id="45088" name="Line 35">
                <a:extLst>
                  <a:ext uri="{FF2B5EF4-FFF2-40B4-BE49-F238E27FC236}">
                    <a16:creationId xmlns:a16="http://schemas.microsoft.com/office/drawing/2014/main" xmlns="" id="{B6D6FE23-67F2-4089-9125-A3B5B2C0D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3" y="1752"/>
                <a:ext cx="0" cy="12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89" name="Line 36">
                <a:extLst>
                  <a:ext uri="{FF2B5EF4-FFF2-40B4-BE49-F238E27FC236}">
                    <a16:creationId xmlns:a16="http://schemas.microsoft.com/office/drawing/2014/main" xmlns="" id="{D15DE739-D4CC-447F-B97E-DDD90E383A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" y="2792"/>
                <a:ext cx="190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5090" name="Group 37">
                <a:extLst>
                  <a:ext uri="{FF2B5EF4-FFF2-40B4-BE49-F238E27FC236}">
                    <a16:creationId xmlns:a16="http://schemas.microsoft.com/office/drawing/2014/main" xmlns="" id="{651EB4CD-F854-4D8A-A514-21E5D8B318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1" y="2877"/>
                <a:ext cx="2245" cy="145"/>
                <a:chOff x="1008" y="3504"/>
                <a:chExt cx="4134" cy="144"/>
              </a:xfrm>
            </p:grpSpPr>
            <p:sp>
              <p:nvSpPr>
                <p:cNvPr id="45091" name="Line 38">
                  <a:extLst>
                    <a:ext uri="{FF2B5EF4-FFF2-40B4-BE49-F238E27FC236}">
                      <a16:creationId xmlns:a16="http://schemas.microsoft.com/office/drawing/2014/main" xmlns="" id="{A7FD5930-72AD-4A76-A2C1-483D796552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4" y="3504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5092" name="Group 39">
                  <a:extLst>
                    <a:ext uri="{FF2B5EF4-FFF2-40B4-BE49-F238E27FC236}">
                      <a16:creationId xmlns:a16="http://schemas.microsoft.com/office/drawing/2014/main" xmlns="" id="{EE8393AF-A32C-428C-9364-D131F6B930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08" y="3504"/>
                  <a:ext cx="4134" cy="144"/>
                  <a:chOff x="1008" y="3504"/>
                  <a:chExt cx="4134" cy="144"/>
                </a:xfrm>
              </p:grpSpPr>
              <p:sp>
                <p:nvSpPr>
                  <p:cNvPr id="45093" name="Line 40">
                    <a:extLst>
                      <a:ext uri="{FF2B5EF4-FFF2-40B4-BE49-F238E27FC236}">
                        <a16:creationId xmlns:a16="http://schemas.microsoft.com/office/drawing/2014/main" xmlns="" id="{B2CE7C9E-B251-4016-9F79-5B882890C3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02" y="3612"/>
                    <a:ext cx="394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094" name="Line 41">
                    <a:extLst>
                      <a:ext uri="{FF2B5EF4-FFF2-40B4-BE49-F238E27FC236}">
                        <a16:creationId xmlns:a16="http://schemas.microsoft.com/office/drawing/2014/main" xmlns="" id="{4A321F49-EB98-4864-AAE6-7FD64068DC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08" y="3504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095" name="Line 42">
                    <a:extLst>
                      <a:ext uri="{FF2B5EF4-FFF2-40B4-BE49-F238E27FC236}">
                        <a16:creationId xmlns:a16="http://schemas.microsoft.com/office/drawing/2014/main" xmlns="" id="{296AFCB4-572E-4280-8EC2-90A5F383593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3600"/>
                    <a:ext cx="96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45096" name="Rectangle 43">
                <a:extLst>
                  <a:ext uri="{FF2B5EF4-FFF2-40B4-BE49-F238E27FC236}">
                    <a16:creationId xmlns:a16="http://schemas.microsoft.com/office/drawing/2014/main" xmlns="" id="{D004A746-3B4A-462C-9746-BEBD50201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312" cy="156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097" name="Line 44">
                <a:extLst>
                  <a:ext uri="{FF2B5EF4-FFF2-40B4-BE49-F238E27FC236}">
                    <a16:creationId xmlns:a16="http://schemas.microsoft.com/office/drawing/2014/main" xmlns="" id="{DC484149-F5F5-4808-BC42-F51193AE3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" y="2171"/>
                <a:ext cx="18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98" name="Line 45">
                <a:extLst>
                  <a:ext uri="{FF2B5EF4-FFF2-40B4-BE49-F238E27FC236}">
                    <a16:creationId xmlns:a16="http://schemas.microsoft.com/office/drawing/2014/main" xmlns="" id="{79F92C95-BCC3-4530-9EC9-48B7358DA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" y="2587"/>
                <a:ext cx="18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99" name="Rectangle 46">
                <a:extLst>
                  <a:ext uri="{FF2B5EF4-FFF2-40B4-BE49-F238E27FC236}">
                    <a16:creationId xmlns:a16="http://schemas.microsoft.com/office/drawing/2014/main" xmlns="" id="{F6BFB780-ECD7-4175-93E3-B1B37C06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2" y="2387"/>
                <a:ext cx="312" cy="606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0" name="Rectangle 47">
                <a:extLst>
                  <a:ext uri="{FF2B5EF4-FFF2-40B4-BE49-F238E27FC236}">
                    <a16:creationId xmlns:a16="http://schemas.microsoft.com/office/drawing/2014/main" xmlns="" id="{84B0AC75-BE27-48E7-9C04-630C363E7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4" y="1888"/>
                <a:ext cx="312" cy="1108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5101" name="Rectangle 48">
                <a:extLst>
                  <a:ext uri="{FF2B5EF4-FFF2-40B4-BE49-F238E27FC236}">
                    <a16:creationId xmlns:a16="http://schemas.microsoft.com/office/drawing/2014/main" xmlns="" id="{EC21E94E-54C8-49D3-88CE-98BBED518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6" y="2886"/>
                <a:ext cx="312" cy="11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5104" name="Text Box 51">
            <a:extLst>
              <a:ext uri="{FF2B5EF4-FFF2-40B4-BE49-F238E27FC236}">
                <a16:creationId xmlns:a16="http://schemas.microsoft.com/office/drawing/2014/main" xmlns="" id="{221098B2-586D-4176-B347-FD7007354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109" y="939066"/>
            <a:ext cx="1155760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由于分组数据具有连续性，直方图的各矩形通常是连续排列，而条形图则是分开排列。 </a:t>
            </a:r>
          </a:p>
        </p:txBody>
      </p:sp>
      <p:sp>
        <p:nvSpPr>
          <p:cNvPr id="45105" name="Text Box 52">
            <a:extLst>
              <a:ext uri="{FF2B5EF4-FFF2-40B4-BE49-F238E27FC236}">
                <a16:creationId xmlns:a16="http://schemas.microsoft.com/office/drawing/2014/main" xmlns="" id="{24D6DE43-66B0-4B6A-A3C8-8412AD418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108" y="1817532"/>
            <a:ext cx="1162962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9pPr>
          </a:lstStyle>
          <a:p>
            <a:r>
              <a:rPr lang="en-US" altLang="zh-CN" dirty="0">
                <a:solidFill>
                  <a:schemeClr val="tx1"/>
                </a:solidFill>
              </a:rPr>
              <a:t>2.</a:t>
            </a:r>
            <a:r>
              <a:rPr lang="zh-CN" altLang="en-US" dirty="0">
                <a:solidFill>
                  <a:schemeClr val="tx1"/>
                </a:solidFill>
              </a:rPr>
              <a:t>条形图是用长方形的长度表示各类别频数，宽度表示类别</a:t>
            </a:r>
            <a:r>
              <a:rPr lang="en-US" altLang="zh-CN" dirty="0">
                <a:solidFill>
                  <a:schemeClr val="tx1"/>
                </a:solidFill>
              </a:rPr>
              <a:t>;</a:t>
            </a:r>
            <a:r>
              <a:rPr lang="zh-CN" altLang="en-US" dirty="0">
                <a:solidFill>
                  <a:schemeClr val="tx1"/>
                </a:solidFill>
              </a:rPr>
              <a:t>只有等距直方图才用长方形的长度表示频数，宽度表示组距。</a:t>
            </a:r>
          </a:p>
        </p:txBody>
      </p:sp>
      <p:sp>
        <p:nvSpPr>
          <p:cNvPr id="45106" name="Text Box 53">
            <a:extLst>
              <a:ext uri="{FF2B5EF4-FFF2-40B4-BE49-F238E27FC236}">
                <a16:creationId xmlns:a16="http://schemas.microsoft.com/office/drawing/2014/main" xmlns="" id="{CF5F3694-D192-4171-A510-4022C840E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108" y="2786963"/>
            <a:ext cx="116296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9pPr>
          </a:lstStyle>
          <a:p>
            <a:r>
              <a:rPr lang="en-US" altLang="zh-CN" dirty="0">
                <a:solidFill>
                  <a:schemeClr val="tx1"/>
                </a:solidFill>
              </a:rPr>
              <a:t>3.</a:t>
            </a:r>
            <a:r>
              <a:rPr lang="zh-CN" altLang="en-US" dirty="0">
                <a:solidFill>
                  <a:schemeClr val="tx1"/>
                </a:solidFill>
              </a:rPr>
              <a:t>条形图主要用于展示分类数据，而直方图则主要用于展示数据型数据。 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66C6397F-F592-41B9-AD54-8CCDE360C06D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5">
            <a:extLst>
              <a:ext uri="{FF2B5EF4-FFF2-40B4-BE49-F238E27FC236}">
                <a16:creationId xmlns:a16="http://schemas.microsoft.com/office/drawing/2014/main" xmlns="" id="{19743592-BF30-48C9-9EFF-50C268A6074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91344" y="1021368"/>
            <a:ext cx="8459788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画频数分布直方图的一般步骤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xmlns="" id="{A19CEB51-974F-4B4D-BEA0-4BFB06B6C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3" y="2887476"/>
            <a:ext cx="11812098" cy="176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列频数分布表。数出每一组频数。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绘制频数分布直方图。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横轴表示各组数据，纵轴表示频数， 该组内的频数为高，画出一个个矩形。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FDB1C0-7B28-4536-943E-E7ECB4BA2042}"/>
              </a:ext>
            </a:extLst>
          </p:cNvPr>
          <p:cNvGrpSpPr/>
          <p:nvPr/>
        </p:nvGrpSpPr>
        <p:grpSpPr>
          <a:xfrm>
            <a:off x="7299585" y="919766"/>
            <a:ext cx="4892416" cy="973693"/>
            <a:chOff x="7299584" y="919766"/>
            <a:chExt cx="5161235" cy="973693"/>
          </a:xfrm>
        </p:grpSpPr>
        <p:sp>
          <p:nvSpPr>
            <p:cNvPr id="14" name="圆角矩形标注 62474">
              <a:extLst>
                <a:ext uri="{FF2B5EF4-FFF2-40B4-BE49-F238E27FC236}">
                  <a16:creationId xmlns:a16="http://schemas.microsoft.com/office/drawing/2014/main" xmlns="" id="{B10DF017-7697-43AD-85B2-F76EFD028A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99584" y="919766"/>
              <a:ext cx="4701072" cy="923325"/>
            </a:xfrm>
            <a:prstGeom prst="wedgeRoundRectCallout">
              <a:avLst>
                <a:gd name="adj1" fmla="val -42800"/>
                <a:gd name="adj2" fmla="val -113026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3200">
                <a:latin typeface="Tahoma" panose="020B0604030504040204" pitchFamily="34" charset="0"/>
                <a:ea typeface="华文琥珀" panose="02010800040101010101" pitchFamily="2" charset="-122"/>
              </a:endParaRPr>
            </a:p>
          </p:txBody>
        </p:sp>
        <p:sp>
          <p:nvSpPr>
            <p:cNvPr id="9" name="Text Box 27">
              <a:extLst>
                <a:ext uri="{FF2B5EF4-FFF2-40B4-BE49-F238E27FC236}">
                  <a16:creationId xmlns:a16="http://schemas.microsoft.com/office/drawing/2014/main" xmlns="" id="{E329AF8B-5ABE-4FDF-9D5A-4E9F922EBA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3194" y="922535"/>
              <a:ext cx="424815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分组原则：不重不漏；</a:t>
              </a:r>
              <a:r>
                <a:rPr lang="zh-CN" altLang="en-US" sz="2800" b="1" dirty="0">
                  <a:ea typeface="楷体_GB2312" pitchFamily="49" charset="-122"/>
                </a:rPr>
                <a:t> </a:t>
              </a:r>
            </a:p>
          </p:txBody>
        </p:sp>
        <p:sp>
          <p:nvSpPr>
            <p:cNvPr id="10" name="Text Box 28">
              <a:extLst>
                <a:ext uri="{FF2B5EF4-FFF2-40B4-BE49-F238E27FC236}">
                  <a16:creationId xmlns:a16="http://schemas.microsoft.com/office/drawing/2014/main" xmlns="" id="{45A2B893-B3EA-413B-9CCC-18ACD2C80B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3194" y="1374347"/>
              <a:ext cx="5127625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分组方法：上限不在内等。 </a:t>
              </a:r>
            </a:p>
          </p:txBody>
        </p:sp>
      </p:grpSp>
      <p:sp>
        <p:nvSpPr>
          <p:cNvPr id="46087" name="Rectangle 2">
            <a:extLst>
              <a:ext uri="{FF2B5EF4-FFF2-40B4-BE49-F238E27FC236}">
                <a16:creationId xmlns:a16="http://schemas.microsoft.com/office/drawing/2014/main" xmlns="" id="{0BFDFA64-DAA0-455A-BC23-CF46E79E4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2" y="1641103"/>
            <a:ext cx="11012884" cy="122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计算最大值与最小值的差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决定组距与组数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组距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=_______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；数据分成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474" name="组合 62473">
            <a:extLst>
              <a:ext uri="{FF2B5EF4-FFF2-40B4-BE49-F238E27FC236}">
                <a16:creationId xmlns:a16="http://schemas.microsoft.com/office/drawing/2014/main" xmlns="" id="{0A68F2B6-A708-4E52-AD86-5F4DF345F68A}"/>
              </a:ext>
            </a:extLst>
          </p:cNvPr>
          <p:cNvGrpSpPr>
            <a:grpSpLocks/>
          </p:cNvGrpSpPr>
          <p:nvPr/>
        </p:nvGrpSpPr>
        <p:grpSpPr bwMode="auto">
          <a:xfrm>
            <a:off x="5353949" y="4568429"/>
            <a:ext cx="6552314" cy="2185319"/>
            <a:chOff x="1392" y="2127"/>
            <a:chExt cx="4176" cy="1635"/>
          </a:xfrm>
        </p:grpSpPr>
        <p:sp>
          <p:nvSpPr>
            <p:cNvPr id="46089" name="圆角矩形标注 62474">
              <a:extLst>
                <a:ext uri="{FF2B5EF4-FFF2-40B4-BE49-F238E27FC236}">
                  <a16:creationId xmlns:a16="http://schemas.microsoft.com/office/drawing/2014/main" xmlns="" id="{94929CFA-DBB2-4478-8FBD-24E133D0D4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92" y="2190"/>
              <a:ext cx="4128" cy="1509"/>
            </a:xfrm>
            <a:prstGeom prst="wedgeRoundRectCallout">
              <a:avLst>
                <a:gd name="adj1" fmla="val 28480"/>
                <a:gd name="adj2" fmla="val 152160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3200">
                <a:latin typeface="Tahoma" panose="020B0604030504040204" pitchFamily="34" charset="0"/>
                <a:ea typeface="华文琥珀" panose="02010800040101010101" pitchFamily="2" charset="-122"/>
              </a:endParaRPr>
            </a:p>
          </p:txBody>
        </p:sp>
        <p:sp>
          <p:nvSpPr>
            <p:cNvPr id="46090" name="矩形 62475">
              <a:extLst>
                <a:ext uri="{FF2B5EF4-FFF2-40B4-BE49-F238E27FC236}">
                  <a16:creationId xmlns:a16="http://schemas.microsoft.com/office/drawing/2014/main" xmlns="" id="{B89E338B-F5C7-4004-B40A-B58544E6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127"/>
              <a:ext cx="4128" cy="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注意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：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一般情况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）可以由组距来求组数；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）当数据个数小于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40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时，组数为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6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－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8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组；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宋体" panose="02010600030101010101" pitchFamily="2" charset="-122"/>
                </a:rPr>
                <a:t>    当数据个数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40—100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个时，组数为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7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－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10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组；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13F7E0F-3A15-4D32-8D40-837417975A65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3F8B7D7B-1118-4F77-B5B5-5DF06094B970}"/>
              </a:ext>
            </a:extLst>
          </p:cNvPr>
          <p:cNvSpPr/>
          <p:nvPr/>
        </p:nvSpPr>
        <p:spPr>
          <a:xfrm>
            <a:off x="6796883" y="22235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组数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2E1AED6-2EC6-47AD-833E-924D26194217}"/>
              </a:ext>
            </a:extLst>
          </p:cNvPr>
          <p:cNvSpPr/>
          <p:nvPr/>
        </p:nvSpPr>
        <p:spPr>
          <a:xfrm>
            <a:off x="9814752" y="222080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8">
            <a:extLst>
              <a:ext uri="{FF2B5EF4-FFF2-40B4-BE49-F238E27FC236}">
                <a16:creationId xmlns:a16="http://schemas.microsoft.com/office/drawing/2014/main" xmlns="" id="{2B319E06-A3A2-493B-9D30-D5AE8EDB7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963916"/>
            <a:ext cx="1123324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月份在信阳市人民医院出生的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名新生婴儿的体重如下（单位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kg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</a:p>
        </p:txBody>
      </p:sp>
      <p:sp>
        <p:nvSpPr>
          <p:cNvPr id="48131" name="Text Box 9">
            <a:extLst>
              <a:ext uri="{FF2B5EF4-FFF2-40B4-BE49-F238E27FC236}">
                <a16:creationId xmlns:a16="http://schemas.microsoft.com/office/drawing/2014/main" xmlns="" id="{34830981-1328-4F2B-9D0A-770DA358E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432" y="2416209"/>
            <a:ext cx="5904656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4.7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2.9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3.2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3.5</a:t>
            </a:r>
          </a:p>
          <a:p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3.6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4.8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4.3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3.6</a:t>
            </a:r>
          </a:p>
          <a:p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3.8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3.4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3.4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3.5</a:t>
            </a:r>
          </a:p>
          <a:p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2.8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3.3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4.0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4.5</a:t>
            </a:r>
          </a:p>
          <a:p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3.6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3.5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3.7</a:t>
            </a:r>
            <a:r>
              <a:rPr lang="zh-CN" altLang="en-US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， </a:t>
            </a:r>
            <a:r>
              <a:rPr lang="en-US" altLang="zh-CN" sz="4400" b="1" dirty="0">
                <a:solidFill>
                  <a:srgbClr val="000000"/>
                </a:solidFill>
                <a:latin typeface="Garamond" panose="02020404030301010803" pitchFamily="18" charset="0"/>
              </a:rPr>
              <a:t>3.7 </a:t>
            </a:r>
          </a:p>
        </p:txBody>
      </p:sp>
      <p:pic>
        <p:nvPicPr>
          <p:cNvPr id="48132" name="Picture 10" descr="人民医院1">
            <a:extLst>
              <a:ext uri="{FF2B5EF4-FFF2-40B4-BE49-F238E27FC236}">
                <a16:creationId xmlns:a16="http://schemas.microsoft.com/office/drawing/2014/main" xmlns="" id="{0FF45EFE-1398-4B08-96E0-135DDCD37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87" y="2416209"/>
            <a:ext cx="409892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6E7FD07-809D-48E4-BC0A-6FBE353B8E8B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3">
            <a:extLst>
              <a:ext uri="{FF2B5EF4-FFF2-40B4-BE49-F238E27FC236}">
                <a16:creationId xmlns:a16="http://schemas.microsoft.com/office/drawing/2014/main" xmlns="" id="{8E56092B-7B51-4661-8F36-613131F5F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1" y="1053952"/>
            <a:ext cx="108732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信阳市人民医院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月份新生婴儿体重频数分布表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B37CB9A-9D56-4A2F-BCC5-C9CA82D62E11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559BF2F-7834-4BEB-9A92-7151345DB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893" y="1916832"/>
            <a:ext cx="7754213" cy="442317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Text Box 5">
            <a:extLst>
              <a:ext uri="{FF2B5EF4-FFF2-40B4-BE49-F238E27FC236}">
                <a16:creationId xmlns:a16="http://schemas.microsoft.com/office/drawing/2014/main" xmlns="" id="{2F773E97-6CAC-43E8-A6A7-F3537F3EF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83" y="891602"/>
            <a:ext cx="11165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信阳市人民医院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月份新生婴儿体重频数分布直方图</a:t>
            </a:r>
          </a:p>
        </p:txBody>
      </p:sp>
      <p:grpSp>
        <p:nvGrpSpPr>
          <p:cNvPr id="2" name="Group 103">
            <a:extLst>
              <a:ext uri="{FF2B5EF4-FFF2-40B4-BE49-F238E27FC236}">
                <a16:creationId xmlns:a16="http://schemas.microsoft.com/office/drawing/2014/main" xmlns="" id="{FCDF2090-73D5-437E-BBF5-7AD04C8F018C}"/>
              </a:ext>
            </a:extLst>
          </p:cNvPr>
          <p:cNvGrpSpPr>
            <a:grpSpLocks/>
          </p:cNvGrpSpPr>
          <p:nvPr/>
        </p:nvGrpSpPr>
        <p:grpSpPr bwMode="auto">
          <a:xfrm>
            <a:off x="1775520" y="1476377"/>
            <a:ext cx="8640960" cy="5184476"/>
            <a:chOff x="-23" y="890"/>
            <a:chExt cx="5443" cy="3459"/>
          </a:xfrm>
        </p:grpSpPr>
        <p:grpSp>
          <p:nvGrpSpPr>
            <p:cNvPr id="50179" name="Group 6">
              <a:extLst>
                <a:ext uri="{FF2B5EF4-FFF2-40B4-BE49-F238E27FC236}">
                  <a16:creationId xmlns:a16="http://schemas.microsoft.com/office/drawing/2014/main" xmlns="" id="{C0677609-79E1-4A21-88B6-A3457432A4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23" y="1069"/>
              <a:ext cx="411" cy="3056"/>
              <a:chOff x="1663" y="817"/>
              <a:chExt cx="411" cy="3056"/>
            </a:xfrm>
          </p:grpSpPr>
          <p:grpSp>
            <p:nvGrpSpPr>
              <p:cNvPr id="50180" name="Group 7">
                <a:extLst>
                  <a:ext uri="{FF2B5EF4-FFF2-40B4-BE49-F238E27FC236}">
                    <a16:creationId xmlns:a16="http://schemas.microsoft.com/office/drawing/2014/main" xmlns="" id="{A3407443-4FDD-49FC-B535-B112EECAC3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3" y="2279"/>
                <a:ext cx="91" cy="1088"/>
                <a:chOff x="2291" y="2143"/>
                <a:chExt cx="91" cy="1088"/>
              </a:xfrm>
            </p:grpSpPr>
            <p:sp>
              <p:nvSpPr>
                <p:cNvPr id="50181" name="Line 8">
                  <a:extLst>
                    <a:ext uri="{FF2B5EF4-FFF2-40B4-BE49-F238E27FC236}">
                      <a16:creationId xmlns:a16="http://schemas.microsoft.com/office/drawing/2014/main" xmlns="" id="{A610023D-7169-4486-860A-F92C461EF8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91" y="3231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82" name="Line 9">
                  <a:extLst>
                    <a:ext uri="{FF2B5EF4-FFF2-40B4-BE49-F238E27FC236}">
                      <a16:creationId xmlns:a16="http://schemas.microsoft.com/office/drawing/2014/main" xmlns="" id="{E818DAF9-91B1-4194-B32D-AF48C19B9E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92" y="2868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83" name="Line 10">
                  <a:extLst>
                    <a:ext uri="{FF2B5EF4-FFF2-40B4-BE49-F238E27FC236}">
                      <a16:creationId xmlns:a16="http://schemas.microsoft.com/office/drawing/2014/main" xmlns="" id="{A6F401C7-EB0D-42C5-9466-D20F20A91E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91" y="2505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84" name="Line 11">
                  <a:extLst>
                    <a:ext uri="{FF2B5EF4-FFF2-40B4-BE49-F238E27FC236}">
                      <a16:creationId xmlns:a16="http://schemas.microsoft.com/office/drawing/2014/main" xmlns="" id="{3BA008E2-1BEB-492F-A386-A456A4BEFA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91" y="2143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0185" name="Group 12">
                <a:extLst>
                  <a:ext uri="{FF2B5EF4-FFF2-40B4-BE49-F238E27FC236}">
                    <a16:creationId xmlns:a16="http://schemas.microsoft.com/office/drawing/2014/main" xmlns="" id="{0082F273-D082-4D1D-9B1B-7660324B1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3" y="817"/>
                <a:ext cx="409" cy="3056"/>
                <a:chOff x="1700" y="817"/>
                <a:chExt cx="409" cy="3056"/>
              </a:xfrm>
            </p:grpSpPr>
            <p:sp>
              <p:nvSpPr>
                <p:cNvPr id="50186" name="Text Box 13">
                  <a:extLst>
                    <a:ext uri="{FF2B5EF4-FFF2-40B4-BE49-F238E27FC236}">
                      <a16:creationId xmlns:a16="http://schemas.microsoft.com/office/drawing/2014/main" xmlns="" id="{9018FAFC-F37C-42A6-868D-5D5292220A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2" y="3259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1</a:t>
                  </a:r>
                </a:p>
              </p:txBody>
            </p:sp>
            <p:sp>
              <p:nvSpPr>
                <p:cNvPr id="50187" name="Text Box 14">
                  <a:extLst>
                    <a:ext uri="{FF2B5EF4-FFF2-40B4-BE49-F238E27FC236}">
                      <a16:creationId xmlns:a16="http://schemas.microsoft.com/office/drawing/2014/main" xmlns="" id="{42981D1D-FC33-405D-8C28-D0AEA92A366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2" y="2895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50188" name="Text Box 15">
                  <a:extLst>
                    <a:ext uri="{FF2B5EF4-FFF2-40B4-BE49-F238E27FC236}">
                      <a16:creationId xmlns:a16="http://schemas.microsoft.com/office/drawing/2014/main" xmlns="" id="{06C7AEF1-6DD7-4AB0-9D7D-EAD0676703E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2" y="2530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3</a:t>
                  </a:r>
                </a:p>
              </p:txBody>
            </p:sp>
            <p:sp>
              <p:nvSpPr>
                <p:cNvPr id="50189" name="Text Box 16">
                  <a:extLst>
                    <a:ext uri="{FF2B5EF4-FFF2-40B4-BE49-F238E27FC236}">
                      <a16:creationId xmlns:a16="http://schemas.microsoft.com/office/drawing/2014/main" xmlns="" id="{4DF19205-982B-4694-8BEF-3FC91AF09D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2" y="2166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4</a:t>
                  </a:r>
                </a:p>
              </p:txBody>
            </p:sp>
            <p:sp>
              <p:nvSpPr>
                <p:cNvPr id="50190" name="Line 17">
                  <a:extLst>
                    <a:ext uri="{FF2B5EF4-FFF2-40B4-BE49-F238E27FC236}">
                      <a16:creationId xmlns:a16="http://schemas.microsoft.com/office/drawing/2014/main" xmlns="" id="{727FB343-E8B2-4B94-85A9-43C6470AED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8" y="1909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91" name="Line 18">
                  <a:extLst>
                    <a:ext uri="{FF2B5EF4-FFF2-40B4-BE49-F238E27FC236}">
                      <a16:creationId xmlns:a16="http://schemas.microsoft.com/office/drawing/2014/main" xmlns="" id="{39FA36A2-2877-4A62-8C1A-BA8132B195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8" y="1545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92" name="Text Box 19">
                  <a:extLst>
                    <a:ext uri="{FF2B5EF4-FFF2-40B4-BE49-F238E27FC236}">
                      <a16:creationId xmlns:a16="http://schemas.microsoft.com/office/drawing/2014/main" xmlns="" id="{B54939D4-A267-458E-B89E-E15B47FF588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01" y="1802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 5</a:t>
                  </a:r>
                </a:p>
              </p:txBody>
            </p:sp>
            <p:sp>
              <p:nvSpPr>
                <p:cNvPr id="50193" name="Text Box 20">
                  <a:extLst>
                    <a:ext uri="{FF2B5EF4-FFF2-40B4-BE49-F238E27FC236}">
                      <a16:creationId xmlns:a16="http://schemas.microsoft.com/office/drawing/2014/main" xmlns="" id="{1FD2C0AC-FDEE-4C23-9E8C-9CBEB1C672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01" y="1425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 6</a:t>
                  </a:r>
                </a:p>
              </p:txBody>
            </p:sp>
            <p:sp>
              <p:nvSpPr>
                <p:cNvPr id="50194" name="Line 21">
                  <a:extLst>
                    <a:ext uri="{FF2B5EF4-FFF2-40B4-BE49-F238E27FC236}">
                      <a16:creationId xmlns:a16="http://schemas.microsoft.com/office/drawing/2014/main" xmlns="" id="{32DA719B-07E6-4C4B-86AA-4A663C7935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8" y="1181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95" name="Line 22">
                  <a:extLst>
                    <a:ext uri="{FF2B5EF4-FFF2-40B4-BE49-F238E27FC236}">
                      <a16:creationId xmlns:a16="http://schemas.microsoft.com/office/drawing/2014/main" xmlns="" id="{DF2CC7A4-5797-4282-8BEF-D1AA3F370F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8" y="817"/>
                  <a:ext cx="90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196" name="Text Box 23">
                  <a:extLst>
                    <a:ext uri="{FF2B5EF4-FFF2-40B4-BE49-F238E27FC236}">
                      <a16:creationId xmlns:a16="http://schemas.microsoft.com/office/drawing/2014/main" xmlns="" id="{F8A4547E-9CCE-4B64-85DE-8DD1E612151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00" y="1074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 7</a:t>
                  </a:r>
                </a:p>
              </p:txBody>
            </p:sp>
            <p:sp>
              <p:nvSpPr>
                <p:cNvPr id="50197" name="Text Box 24">
                  <a:extLst>
                    <a:ext uri="{FF2B5EF4-FFF2-40B4-BE49-F238E27FC236}">
                      <a16:creationId xmlns:a16="http://schemas.microsoft.com/office/drawing/2014/main" xmlns="" id="{7D816116-7423-4BB4-B25D-2A1CFF09A7A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92" y="3623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</p:grpSp>
        </p:grpSp>
        <p:grpSp>
          <p:nvGrpSpPr>
            <p:cNvPr id="50198" name="Group 25">
              <a:extLst>
                <a:ext uri="{FF2B5EF4-FFF2-40B4-BE49-F238E27FC236}">
                  <a16:creationId xmlns:a16="http://schemas.microsoft.com/office/drawing/2014/main" xmlns="" id="{8006B180-2E4E-4247-A815-3E5DE6A97E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" y="3799"/>
              <a:ext cx="4292" cy="318"/>
              <a:chOff x="2018" y="3521"/>
              <a:chExt cx="2948" cy="318"/>
            </a:xfrm>
          </p:grpSpPr>
          <p:sp>
            <p:nvSpPr>
              <p:cNvPr id="50199" name="Line 26">
                <a:extLst>
                  <a:ext uri="{FF2B5EF4-FFF2-40B4-BE49-F238E27FC236}">
                    <a16:creationId xmlns:a16="http://schemas.microsoft.com/office/drawing/2014/main" xmlns="" id="{E638C01F-FAA5-4F68-BAC2-51A05B2ED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6" y="3715"/>
                <a:ext cx="245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0200" name="Group 27">
                <a:extLst>
                  <a:ext uri="{FF2B5EF4-FFF2-40B4-BE49-F238E27FC236}">
                    <a16:creationId xmlns:a16="http://schemas.microsoft.com/office/drawing/2014/main" xmlns="" id="{4CC201C0-6237-437E-BD2A-7ECD188A52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18" y="3521"/>
                <a:ext cx="498" cy="318"/>
                <a:chOff x="2064" y="2976"/>
                <a:chExt cx="498" cy="318"/>
              </a:xfrm>
            </p:grpSpPr>
            <p:sp>
              <p:nvSpPr>
                <p:cNvPr id="50201" name="Line 28">
                  <a:extLst>
                    <a:ext uri="{FF2B5EF4-FFF2-40B4-BE49-F238E27FC236}">
                      <a16:creationId xmlns:a16="http://schemas.microsoft.com/office/drawing/2014/main" xmlns="" id="{70902F87-DBF4-471D-922B-7383F40D62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4" y="3158"/>
                  <a:ext cx="22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202" name="Line 29">
                  <a:extLst>
                    <a:ext uri="{FF2B5EF4-FFF2-40B4-BE49-F238E27FC236}">
                      <a16:creationId xmlns:a16="http://schemas.microsoft.com/office/drawing/2014/main" xmlns="" id="{DF403BF2-7730-498B-9ADD-55EA2AB7A3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291" y="2976"/>
                  <a:ext cx="135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203" name="Line 30">
                  <a:extLst>
                    <a:ext uri="{FF2B5EF4-FFF2-40B4-BE49-F238E27FC236}">
                      <a16:creationId xmlns:a16="http://schemas.microsoft.com/office/drawing/2014/main" xmlns="" id="{E2661ADC-2077-41E1-8F6D-7C1F7AF4D0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6" y="2976"/>
                  <a:ext cx="0" cy="31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204" name="Line 31">
                  <a:extLst>
                    <a:ext uri="{FF2B5EF4-FFF2-40B4-BE49-F238E27FC236}">
                      <a16:creationId xmlns:a16="http://schemas.microsoft.com/office/drawing/2014/main" xmlns="" id="{955EDC68-F89B-45F5-AA31-2BB6AF99AD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26" y="3158"/>
                  <a:ext cx="136" cy="13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0205" name="Line 32">
              <a:extLst>
                <a:ext uri="{FF2B5EF4-FFF2-40B4-BE49-F238E27FC236}">
                  <a16:creationId xmlns:a16="http://schemas.microsoft.com/office/drawing/2014/main" xmlns="" id="{D7BC971E-2D46-4C51-B02C-0448A72C40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6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6" name="Line 33">
              <a:extLst>
                <a:ext uri="{FF2B5EF4-FFF2-40B4-BE49-F238E27FC236}">
                  <a16:creationId xmlns:a16="http://schemas.microsoft.com/office/drawing/2014/main" xmlns="" id="{9A95F6D5-E255-4ED0-95B3-0BFCCCAFD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9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7" name="Line 34">
              <a:extLst>
                <a:ext uri="{FF2B5EF4-FFF2-40B4-BE49-F238E27FC236}">
                  <a16:creationId xmlns:a16="http://schemas.microsoft.com/office/drawing/2014/main" xmlns="" id="{5EAA20E0-0C8D-479C-9018-417569837D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1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8" name="Line 35">
              <a:extLst>
                <a:ext uri="{FF2B5EF4-FFF2-40B4-BE49-F238E27FC236}">
                  <a16:creationId xmlns:a16="http://schemas.microsoft.com/office/drawing/2014/main" xmlns="" id="{497796A3-9F9B-4483-8279-795B439554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2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9" name="Line 36">
              <a:extLst>
                <a:ext uri="{FF2B5EF4-FFF2-40B4-BE49-F238E27FC236}">
                  <a16:creationId xmlns:a16="http://schemas.microsoft.com/office/drawing/2014/main" xmlns="" id="{5FC7D0BC-0003-4C02-820B-AE462DDA68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5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0" name="Line 37">
              <a:extLst>
                <a:ext uri="{FF2B5EF4-FFF2-40B4-BE49-F238E27FC236}">
                  <a16:creationId xmlns:a16="http://schemas.microsoft.com/office/drawing/2014/main" xmlns="" id="{6BC84749-F6AB-430A-820F-58730AA403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" y="1004"/>
              <a:ext cx="18" cy="29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1" name="Text Box 38">
              <a:extLst>
                <a:ext uri="{FF2B5EF4-FFF2-40B4-BE49-F238E27FC236}">
                  <a16:creationId xmlns:a16="http://schemas.microsoft.com/office/drawing/2014/main" xmlns="" id="{75E1BF6E-B5D9-4687-A572-6737A6DD9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" y="1019"/>
              <a:ext cx="51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50212" name="Text Box 39">
              <a:extLst>
                <a:ext uri="{FF2B5EF4-FFF2-40B4-BE49-F238E27FC236}">
                  <a16:creationId xmlns:a16="http://schemas.microsoft.com/office/drawing/2014/main" xmlns="" id="{5E52F60F-8849-4A96-886E-0799AE90A4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890"/>
              <a:ext cx="11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000000"/>
                  </a:solidFill>
                </a:rPr>
                <a:t>频数（人）</a:t>
              </a:r>
            </a:p>
          </p:txBody>
        </p:sp>
        <p:sp>
          <p:nvSpPr>
            <p:cNvPr id="50213" name="Line 40">
              <a:extLst>
                <a:ext uri="{FF2B5EF4-FFF2-40B4-BE49-F238E27FC236}">
                  <a16:creationId xmlns:a16="http://schemas.microsoft.com/office/drawing/2014/main" xmlns="" id="{48E51E09-A1E0-4867-980A-BA04B5DFF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8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4" name="Line 41">
              <a:extLst>
                <a:ext uri="{FF2B5EF4-FFF2-40B4-BE49-F238E27FC236}">
                  <a16:creationId xmlns:a16="http://schemas.microsoft.com/office/drawing/2014/main" xmlns="" id="{BE67E5AA-BF40-4534-851E-FE22CAE19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5" y="3979"/>
              <a:ext cx="1" cy="3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5" name="Line 42">
              <a:extLst>
                <a:ext uri="{FF2B5EF4-FFF2-40B4-BE49-F238E27FC236}">
                  <a16:creationId xmlns:a16="http://schemas.microsoft.com/office/drawing/2014/main" xmlns="" id="{8505C70A-E631-447C-9FD9-821965ED0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" y="3245"/>
              <a:ext cx="1132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0216" name="Group 43">
              <a:extLst>
                <a:ext uri="{FF2B5EF4-FFF2-40B4-BE49-F238E27FC236}">
                  <a16:creationId xmlns:a16="http://schemas.microsoft.com/office/drawing/2014/main" xmlns="" id="{87CE2B6D-52A8-4156-8E6C-04CB5C98CD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64" y="1434"/>
              <a:ext cx="472" cy="2546"/>
              <a:chOff x="3923" y="1162"/>
              <a:chExt cx="409" cy="2550"/>
            </a:xfrm>
          </p:grpSpPr>
          <p:sp>
            <p:nvSpPr>
              <p:cNvPr id="50217" name="Line 44">
                <a:extLst>
                  <a:ext uri="{FF2B5EF4-FFF2-40B4-BE49-F238E27FC236}">
                    <a16:creationId xmlns:a16="http://schemas.microsoft.com/office/drawing/2014/main" xmlns="" id="{7E7591C2-1743-490C-B510-4B97FDA34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18" name="Line 45">
                <a:extLst>
                  <a:ext uri="{FF2B5EF4-FFF2-40B4-BE49-F238E27FC236}">
                    <a16:creationId xmlns:a16="http://schemas.microsoft.com/office/drawing/2014/main" xmlns="" id="{898A5F87-4942-4693-B546-0A5A074B8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19" name="Line 46">
                <a:extLst>
                  <a:ext uri="{FF2B5EF4-FFF2-40B4-BE49-F238E27FC236}">
                    <a16:creationId xmlns:a16="http://schemas.microsoft.com/office/drawing/2014/main" xmlns="" id="{352F0D98-6236-4C31-AF1B-F1F7400FB4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0220" name="Line 47">
              <a:extLst>
                <a:ext uri="{FF2B5EF4-FFF2-40B4-BE49-F238E27FC236}">
                  <a16:creationId xmlns:a16="http://schemas.microsoft.com/office/drawing/2014/main" xmlns="" id="{0C64A086-B696-4DD9-8C37-79F4D3F145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5" y="1413"/>
              <a:ext cx="4146" cy="1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1" name="Line 48">
              <a:extLst>
                <a:ext uri="{FF2B5EF4-FFF2-40B4-BE49-F238E27FC236}">
                  <a16:creationId xmlns:a16="http://schemas.microsoft.com/office/drawing/2014/main" xmlns="" id="{B22B7DB0-5403-459C-869D-F24060E231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" y="1793"/>
              <a:ext cx="165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0222" name="Group 49">
              <a:extLst>
                <a:ext uri="{FF2B5EF4-FFF2-40B4-BE49-F238E27FC236}">
                  <a16:creationId xmlns:a16="http://schemas.microsoft.com/office/drawing/2014/main" xmlns="" id="{B028F807-E45D-46E7-ABDE-6603CCB87F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0" y="2167"/>
              <a:ext cx="499" cy="1813"/>
              <a:chOff x="3923" y="1162"/>
              <a:chExt cx="409" cy="2550"/>
            </a:xfrm>
          </p:grpSpPr>
          <p:sp>
            <p:nvSpPr>
              <p:cNvPr id="50223" name="Line 50">
                <a:extLst>
                  <a:ext uri="{FF2B5EF4-FFF2-40B4-BE49-F238E27FC236}">
                    <a16:creationId xmlns:a16="http://schemas.microsoft.com/office/drawing/2014/main" xmlns="" id="{75E9C942-AEBD-4DE0-AB74-B9BE4A5D9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24" name="Line 51">
                <a:extLst>
                  <a:ext uri="{FF2B5EF4-FFF2-40B4-BE49-F238E27FC236}">
                    <a16:creationId xmlns:a16="http://schemas.microsoft.com/office/drawing/2014/main" xmlns="" id="{14F9B470-4B65-4796-AA2E-15189D609D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25" name="Line 52">
                <a:extLst>
                  <a:ext uri="{FF2B5EF4-FFF2-40B4-BE49-F238E27FC236}">
                    <a16:creationId xmlns:a16="http://schemas.microsoft.com/office/drawing/2014/main" xmlns="" id="{6636950E-D8C4-458F-877E-E2381064B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0226" name="Group 53">
              <a:extLst>
                <a:ext uri="{FF2B5EF4-FFF2-40B4-BE49-F238E27FC236}">
                  <a16:creationId xmlns:a16="http://schemas.microsoft.com/office/drawing/2014/main" xmlns="" id="{A866E85E-1B27-4490-AB90-3C8ED55447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6" y="3249"/>
              <a:ext cx="519" cy="731"/>
              <a:chOff x="3923" y="1162"/>
              <a:chExt cx="409" cy="2550"/>
            </a:xfrm>
          </p:grpSpPr>
          <p:sp>
            <p:nvSpPr>
              <p:cNvPr id="50227" name="Line 54">
                <a:extLst>
                  <a:ext uri="{FF2B5EF4-FFF2-40B4-BE49-F238E27FC236}">
                    <a16:creationId xmlns:a16="http://schemas.microsoft.com/office/drawing/2014/main" xmlns="" id="{F817C086-EDCA-4173-80C2-E025D7E6F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28" name="Line 55">
                <a:extLst>
                  <a:ext uri="{FF2B5EF4-FFF2-40B4-BE49-F238E27FC236}">
                    <a16:creationId xmlns:a16="http://schemas.microsoft.com/office/drawing/2014/main" xmlns="" id="{486992A5-D13E-4C35-9B4B-ECA725C92E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29" name="Line 56">
                <a:extLst>
                  <a:ext uri="{FF2B5EF4-FFF2-40B4-BE49-F238E27FC236}">
                    <a16:creationId xmlns:a16="http://schemas.microsoft.com/office/drawing/2014/main" xmlns="" id="{F6FCCE73-8C61-49ED-8902-7E29A8AE5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0230" name="Group 57">
              <a:extLst>
                <a:ext uri="{FF2B5EF4-FFF2-40B4-BE49-F238E27FC236}">
                  <a16:creationId xmlns:a16="http://schemas.microsoft.com/office/drawing/2014/main" xmlns="" id="{CF02A704-DDDC-4C0E-824E-73BF09D0BC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0" y="3249"/>
              <a:ext cx="519" cy="731"/>
              <a:chOff x="3923" y="1162"/>
              <a:chExt cx="409" cy="2550"/>
            </a:xfrm>
          </p:grpSpPr>
          <p:sp>
            <p:nvSpPr>
              <p:cNvPr id="50231" name="Line 58">
                <a:extLst>
                  <a:ext uri="{FF2B5EF4-FFF2-40B4-BE49-F238E27FC236}">
                    <a16:creationId xmlns:a16="http://schemas.microsoft.com/office/drawing/2014/main" xmlns="" id="{0C318569-711B-405A-82BA-5BB01B2ABF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32" name="Line 59">
                <a:extLst>
                  <a:ext uri="{FF2B5EF4-FFF2-40B4-BE49-F238E27FC236}">
                    <a16:creationId xmlns:a16="http://schemas.microsoft.com/office/drawing/2014/main" xmlns="" id="{66E11CDD-BF2C-447F-B5C2-33499EA6C6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33" name="Line 60">
                <a:extLst>
                  <a:ext uri="{FF2B5EF4-FFF2-40B4-BE49-F238E27FC236}">
                    <a16:creationId xmlns:a16="http://schemas.microsoft.com/office/drawing/2014/main" xmlns="" id="{23939FF9-ED9A-4A57-8D50-29B88E1B77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0234" name="Group 61">
              <a:extLst>
                <a:ext uri="{FF2B5EF4-FFF2-40B4-BE49-F238E27FC236}">
                  <a16:creationId xmlns:a16="http://schemas.microsoft.com/office/drawing/2014/main" xmlns="" id="{17682903-82BF-4205-9360-1D038AA3DC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3" y="3612"/>
              <a:ext cx="519" cy="368"/>
              <a:chOff x="3923" y="1162"/>
              <a:chExt cx="409" cy="2550"/>
            </a:xfrm>
          </p:grpSpPr>
          <p:sp>
            <p:nvSpPr>
              <p:cNvPr id="50235" name="Line 62">
                <a:extLst>
                  <a:ext uri="{FF2B5EF4-FFF2-40B4-BE49-F238E27FC236}">
                    <a16:creationId xmlns:a16="http://schemas.microsoft.com/office/drawing/2014/main" xmlns="" id="{2AEBC007-28DC-491E-A838-7A2E10E92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36" name="Line 63">
                <a:extLst>
                  <a:ext uri="{FF2B5EF4-FFF2-40B4-BE49-F238E27FC236}">
                    <a16:creationId xmlns:a16="http://schemas.microsoft.com/office/drawing/2014/main" xmlns="" id="{33B2EC1C-8CDC-46AF-ADA3-0505CA99A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37" name="Line 64">
                <a:extLst>
                  <a:ext uri="{FF2B5EF4-FFF2-40B4-BE49-F238E27FC236}">
                    <a16:creationId xmlns:a16="http://schemas.microsoft.com/office/drawing/2014/main" xmlns="" id="{AFFDE00F-F168-4F41-AC3B-1131B8F74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0238" name="Line 65">
              <a:extLst>
                <a:ext uri="{FF2B5EF4-FFF2-40B4-BE49-F238E27FC236}">
                  <a16:creationId xmlns:a16="http://schemas.microsoft.com/office/drawing/2014/main" xmlns="" id="{317F9B27-8C3B-4CFB-A62F-E236CD27ED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" y="3245"/>
              <a:ext cx="1603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9" name="Line 66">
              <a:extLst>
                <a:ext uri="{FF2B5EF4-FFF2-40B4-BE49-F238E27FC236}">
                  <a16:creationId xmlns:a16="http://schemas.microsoft.com/office/drawing/2014/main" xmlns="" id="{384F3800-FCA1-40E8-81CD-26A46DBFD4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" y="2156"/>
              <a:ext cx="1603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0" name="Line 67">
              <a:extLst>
                <a:ext uri="{FF2B5EF4-FFF2-40B4-BE49-F238E27FC236}">
                  <a16:creationId xmlns:a16="http://schemas.microsoft.com/office/drawing/2014/main" xmlns="" id="{2EFB1A3C-445A-4A40-8307-7C6F0D967A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" y="2519"/>
              <a:ext cx="1603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1" name="Line 68">
              <a:extLst>
                <a:ext uri="{FF2B5EF4-FFF2-40B4-BE49-F238E27FC236}">
                  <a16:creationId xmlns:a16="http://schemas.microsoft.com/office/drawing/2014/main" xmlns="" id="{11928523-A621-42FD-80C5-DC4F29C60D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" y="2882"/>
              <a:ext cx="1603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2" name="Line 69">
              <a:extLst>
                <a:ext uri="{FF2B5EF4-FFF2-40B4-BE49-F238E27FC236}">
                  <a16:creationId xmlns:a16="http://schemas.microsoft.com/office/drawing/2014/main" xmlns="" id="{9E09DC64-FC5A-42A8-8D2A-909A2D6CE8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" y="3608"/>
              <a:ext cx="1132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3" name="Line 70">
              <a:extLst>
                <a:ext uri="{FF2B5EF4-FFF2-40B4-BE49-F238E27FC236}">
                  <a16:creationId xmlns:a16="http://schemas.microsoft.com/office/drawing/2014/main" xmlns="" id="{64939600-5E12-4E41-9279-352BBFAE4D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13" y="1413"/>
              <a:ext cx="27" cy="255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4" name="Line 71">
              <a:extLst>
                <a:ext uri="{FF2B5EF4-FFF2-40B4-BE49-F238E27FC236}">
                  <a16:creationId xmlns:a16="http://schemas.microsoft.com/office/drawing/2014/main" xmlns="" id="{2E92CF16-32CC-41BD-8638-54D74CECC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0" y="1775"/>
              <a:ext cx="222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5" name="Line 72">
              <a:extLst>
                <a:ext uri="{FF2B5EF4-FFF2-40B4-BE49-F238E27FC236}">
                  <a16:creationId xmlns:a16="http://schemas.microsoft.com/office/drawing/2014/main" xmlns="" id="{A04109E7-76BE-4CF3-BD48-ECDA2BA8A7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6" y="2156"/>
              <a:ext cx="1832" cy="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6" name="Line 73">
              <a:extLst>
                <a:ext uri="{FF2B5EF4-FFF2-40B4-BE49-F238E27FC236}">
                  <a16:creationId xmlns:a16="http://schemas.microsoft.com/office/drawing/2014/main" xmlns="" id="{AF75B7F8-BDC9-468E-BB64-99F766F4F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1" y="2519"/>
              <a:ext cx="1787" cy="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7" name="Line 74">
              <a:extLst>
                <a:ext uri="{FF2B5EF4-FFF2-40B4-BE49-F238E27FC236}">
                  <a16:creationId xmlns:a16="http://schemas.microsoft.com/office/drawing/2014/main" xmlns="" id="{22F8E4F8-05E4-4989-8216-E23802CC7C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6" y="2882"/>
              <a:ext cx="1832" cy="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8" name="Line 75">
              <a:extLst>
                <a:ext uri="{FF2B5EF4-FFF2-40B4-BE49-F238E27FC236}">
                  <a16:creationId xmlns:a16="http://schemas.microsoft.com/office/drawing/2014/main" xmlns="" id="{00283F47-CFA4-4C77-AD66-909F551C4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6" y="3245"/>
              <a:ext cx="1787" cy="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9" name="Line 76">
              <a:extLst>
                <a:ext uri="{FF2B5EF4-FFF2-40B4-BE49-F238E27FC236}">
                  <a16:creationId xmlns:a16="http://schemas.microsoft.com/office/drawing/2014/main" xmlns="" id="{9FD8E08B-CD04-4A60-BE3A-7955E9E512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3612"/>
              <a:ext cx="898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0250" name="Group 77">
              <a:extLst>
                <a:ext uri="{FF2B5EF4-FFF2-40B4-BE49-F238E27FC236}">
                  <a16:creationId xmlns:a16="http://schemas.microsoft.com/office/drawing/2014/main" xmlns="" id="{1D2E7AFD-B5EF-478E-86C2-109697F83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4" y="3249"/>
              <a:ext cx="427" cy="731"/>
              <a:chOff x="3923" y="1162"/>
              <a:chExt cx="409" cy="2550"/>
            </a:xfrm>
          </p:grpSpPr>
          <p:sp>
            <p:nvSpPr>
              <p:cNvPr id="50251" name="Line 78">
                <a:extLst>
                  <a:ext uri="{FF2B5EF4-FFF2-40B4-BE49-F238E27FC236}">
                    <a16:creationId xmlns:a16="http://schemas.microsoft.com/office/drawing/2014/main" xmlns="" id="{28CE69D2-AA9D-47C2-B29A-1743C4E5C2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1" y="116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52" name="Line 79">
                <a:extLst>
                  <a:ext uri="{FF2B5EF4-FFF2-40B4-BE49-F238E27FC236}">
                    <a16:creationId xmlns:a16="http://schemas.microsoft.com/office/drawing/2014/main" xmlns="" id="{FD378C4E-42BC-4A4E-8E52-063A1BBEA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1" y="1172"/>
                <a:ext cx="0" cy="254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53" name="Line 80">
                <a:extLst>
                  <a:ext uri="{FF2B5EF4-FFF2-40B4-BE49-F238E27FC236}">
                    <a16:creationId xmlns:a16="http://schemas.microsoft.com/office/drawing/2014/main" xmlns="" id="{F52E087B-6EAB-42B9-93C1-AB5ACA497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1162"/>
                <a:ext cx="409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0254" name="Text Box 81">
              <a:extLst>
                <a:ext uri="{FF2B5EF4-FFF2-40B4-BE49-F238E27FC236}">
                  <a16:creationId xmlns:a16="http://schemas.microsoft.com/office/drawing/2014/main" xmlns="" id="{0EBC2269-5002-4668-9ECC-FDF9E84D5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1" y="4061"/>
              <a:ext cx="10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000000"/>
                  </a:solidFill>
                </a:rPr>
                <a:t>体重（</a:t>
              </a:r>
              <a:r>
                <a:rPr lang="en-US" altLang="zh-CN" sz="2400" b="1">
                  <a:solidFill>
                    <a:srgbClr val="000000"/>
                  </a:solidFill>
                </a:rPr>
                <a:t>Kg)</a:t>
              </a:r>
            </a:p>
          </p:txBody>
        </p:sp>
        <p:sp>
          <p:nvSpPr>
            <p:cNvPr id="50255" name="Rectangle 82">
              <a:extLst>
                <a:ext uri="{FF2B5EF4-FFF2-40B4-BE49-F238E27FC236}">
                  <a16:creationId xmlns:a16="http://schemas.microsoft.com/office/drawing/2014/main" xmlns="" id="{D86B15FE-114D-4807-AF9D-FE2CF84A4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3993"/>
              <a:ext cx="63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2.75</a:t>
              </a:r>
            </a:p>
          </p:txBody>
        </p:sp>
        <p:sp>
          <p:nvSpPr>
            <p:cNvPr id="50256" name="Rectangle 83">
              <a:extLst>
                <a:ext uri="{FF2B5EF4-FFF2-40B4-BE49-F238E27FC236}">
                  <a16:creationId xmlns:a16="http://schemas.microsoft.com/office/drawing/2014/main" xmlns="" id="{77561398-C320-4476-9010-B722E8E25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0" y="4000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3.15</a:t>
              </a:r>
            </a:p>
          </p:txBody>
        </p:sp>
        <p:sp>
          <p:nvSpPr>
            <p:cNvPr id="50257" name="Rectangle 84">
              <a:extLst>
                <a:ext uri="{FF2B5EF4-FFF2-40B4-BE49-F238E27FC236}">
                  <a16:creationId xmlns:a16="http://schemas.microsoft.com/office/drawing/2014/main" xmlns="" id="{410F16D5-9752-46A7-814B-7198DD737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4000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3.55</a:t>
              </a:r>
            </a:p>
          </p:txBody>
        </p:sp>
        <p:sp>
          <p:nvSpPr>
            <p:cNvPr id="50258" name="Rectangle 85">
              <a:extLst>
                <a:ext uri="{FF2B5EF4-FFF2-40B4-BE49-F238E27FC236}">
                  <a16:creationId xmlns:a16="http://schemas.microsoft.com/office/drawing/2014/main" xmlns="" id="{08291BFF-D87D-4B61-9C47-95B6924D8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" y="4000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3.95</a:t>
              </a:r>
            </a:p>
          </p:txBody>
        </p:sp>
        <p:sp>
          <p:nvSpPr>
            <p:cNvPr id="50259" name="Rectangle 86">
              <a:extLst>
                <a:ext uri="{FF2B5EF4-FFF2-40B4-BE49-F238E27FC236}">
                  <a16:creationId xmlns:a16="http://schemas.microsoft.com/office/drawing/2014/main" xmlns="" id="{E4829696-7118-4296-9918-8CDC3563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4000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4.35</a:t>
              </a:r>
            </a:p>
          </p:txBody>
        </p:sp>
        <p:sp>
          <p:nvSpPr>
            <p:cNvPr id="50260" name="Rectangle 87">
              <a:extLst>
                <a:ext uri="{FF2B5EF4-FFF2-40B4-BE49-F238E27FC236}">
                  <a16:creationId xmlns:a16="http://schemas.microsoft.com/office/drawing/2014/main" xmlns="" id="{778929E4-B048-44F6-A798-9EC541B9F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4016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4.75</a:t>
              </a:r>
            </a:p>
          </p:txBody>
        </p:sp>
        <p:sp>
          <p:nvSpPr>
            <p:cNvPr id="50261" name="Rectangle 88">
              <a:extLst>
                <a:ext uri="{FF2B5EF4-FFF2-40B4-BE49-F238E27FC236}">
                  <a16:creationId xmlns:a16="http://schemas.microsoft.com/office/drawing/2014/main" xmlns="" id="{DC40C299-A2AE-4F64-948B-54B9B0FFA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4000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</a:rPr>
                <a:t>5.15</a:t>
              </a:r>
            </a:p>
          </p:txBody>
        </p:sp>
      </p:grpSp>
      <p:sp>
        <p:nvSpPr>
          <p:cNvPr id="108" name="矩形 107">
            <a:extLst>
              <a:ext uri="{FF2B5EF4-FFF2-40B4-BE49-F238E27FC236}">
                <a16:creationId xmlns:a16="http://schemas.microsoft.com/office/drawing/2014/main" xmlns="" id="{28C001E1-A91A-4DDE-826B-4213991011FA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pic>
        <p:nvPicPr>
          <p:cNvPr id="110" name="图片 109">
            <a:extLst>
              <a:ext uri="{FF2B5EF4-FFF2-40B4-BE49-F238E27FC236}">
                <a16:creationId xmlns:a16="http://schemas.microsoft.com/office/drawing/2014/main" xmlns="" id="{EA8CA734-99DD-431F-84EB-B3C27822C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0254" y="1452190"/>
            <a:ext cx="2679683" cy="1528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Text Box 4">
            <a:extLst>
              <a:ext uri="{FF2B5EF4-FFF2-40B4-BE49-F238E27FC236}">
                <a16:creationId xmlns:a16="http://schemas.microsoft.com/office/drawing/2014/main" xmlns="" id="{ABE88B39-F428-415D-839B-C56F6F109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1192" y="1840439"/>
            <a:ext cx="7200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2517" name="Text Box 5">
            <a:extLst>
              <a:ext uri="{FF2B5EF4-FFF2-40B4-BE49-F238E27FC236}">
                <a16:creationId xmlns:a16="http://schemas.microsoft.com/office/drawing/2014/main" xmlns="" id="{A0581BA2-F87D-4B48-9576-8C684C12D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600" y="2252395"/>
            <a:ext cx="19446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445C3A8-010C-470F-91B7-DC90C8C56397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994BFF8-6C39-41C2-93BB-07C3C7E56FEC}"/>
              </a:ext>
            </a:extLst>
          </p:cNvPr>
          <p:cNvSpPr txBox="1"/>
          <p:nvPr/>
        </p:nvSpPr>
        <p:spPr>
          <a:xfrm>
            <a:off x="227348" y="920511"/>
            <a:ext cx="11737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一个样本含有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个数据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35,31,33,35,37,39,35,38,40,39,36,34,35,37,36,32,34,35,36,34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。在列频数分布表时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如果组距为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2,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那么应分成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,32.5~34.5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这组的频数为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xmlns="" id="{8E84E1E4-110A-4868-AF1A-51FAFFF13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3245596"/>
            <a:ext cx="11268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2.</a:t>
            </a:r>
            <a:r>
              <a:rPr lang="zh-CN" altLang="en-US" dirty="0"/>
              <a:t>对某班同学的身高进行统计（单位：厘米），频数分布表中</a:t>
            </a:r>
            <a:r>
              <a:rPr lang="en-US" altLang="zh-CN" dirty="0"/>
              <a:t>165.5~170.5</a:t>
            </a:r>
            <a:r>
              <a:rPr lang="zh-CN" altLang="en-US" dirty="0"/>
              <a:t>这一组学生人数是</a:t>
            </a:r>
            <a:r>
              <a:rPr lang="en-US" altLang="zh-CN" dirty="0"/>
              <a:t>12,</a:t>
            </a:r>
            <a:r>
              <a:rPr lang="zh-CN" altLang="en-US" dirty="0"/>
              <a:t>所占百分比是</a:t>
            </a:r>
            <a:r>
              <a:rPr lang="en-US" altLang="zh-CN" dirty="0"/>
              <a:t>25%,</a:t>
            </a:r>
            <a:r>
              <a:rPr lang="zh-CN" altLang="en-US" dirty="0"/>
              <a:t>则该班共有</a:t>
            </a:r>
            <a:r>
              <a:rPr lang="en-US" altLang="zh-CN" dirty="0"/>
              <a:t>____</a:t>
            </a:r>
            <a:r>
              <a:rPr lang="zh-CN" altLang="en-US" dirty="0"/>
              <a:t>名学生。</a:t>
            </a:r>
            <a:endParaRPr lang="en-US" altLang="zh-CN" dirty="0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DCA5BB76-BE78-4BBD-9759-92BCF70AE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985" y="4099975"/>
            <a:ext cx="19446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</a:rPr>
              <a:t>48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/>
      <p:bldP spid="192517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2">
            <a:extLst>
              <a:ext uri="{FF2B5EF4-FFF2-40B4-BE49-F238E27FC236}">
                <a16:creationId xmlns:a16="http://schemas.microsoft.com/office/drawing/2014/main" xmlns="" id="{002F2C02-F136-40EF-BD8D-9BDC0CB4A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060450"/>
            <a:ext cx="1180931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3.2013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年中考结束后，我市从参加中考的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12000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名学生中抽取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名学生的数学成绩（考生得分均为整数，满分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分）进行统计，评估数学考试情况，经过整理得到如下频数分布直方图，</a:t>
            </a:r>
          </a:p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请回答下列问题：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(1)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此次抽样调查</a:t>
            </a:r>
          </a:p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的样本容量是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(2)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补全频数分布直方图。</a:t>
            </a:r>
          </a:p>
        </p:txBody>
      </p:sp>
      <p:grpSp>
        <p:nvGrpSpPr>
          <p:cNvPr id="60418" name="Group 4">
            <a:extLst>
              <a:ext uri="{FF2B5EF4-FFF2-40B4-BE49-F238E27FC236}">
                <a16:creationId xmlns:a16="http://schemas.microsoft.com/office/drawing/2014/main" xmlns="" id="{F12338CC-DE2E-4CFC-B27F-2301DD906D62}"/>
              </a:ext>
            </a:extLst>
          </p:cNvPr>
          <p:cNvGrpSpPr>
            <a:grpSpLocks/>
          </p:cNvGrpSpPr>
          <p:nvPr/>
        </p:nvGrpSpPr>
        <p:grpSpPr bwMode="auto">
          <a:xfrm>
            <a:off x="4511675" y="2565400"/>
            <a:ext cx="6584950" cy="4794250"/>
            <a:chOff x="1710" y="1502"/>
            <a:chExt cx="4148" cy="3020"/>
          </a:xfrm>
        </p:grpSpPr>
        <p:graphicFrame>
          <p:nvGraphicFramePr>
            <p:cNvPr id="60419" name="Object 5">
              <a:extLst>
                <a:ext uri="{FF2B5EF4-FFF2-40B4-BE49-F238E27FC236}">
                  <a16:creationId xmlns:a16="http://schemas.microsoft.com/office/drawing/2014/main" xmlns="" id="{FCE039FC-E093-462B-880C-8C1439833D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0611875"/>
                </p:ext>
              </p:extLst>
            </p:nvPr>
          </p:nvGraphicFramePr>
          <p:xfrm>
            <a:off x="1710" y="1502"/>
            <a:ext cx="4148" cy="30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42" r:id="rId3" imgW="9813960" imgH="6333120" progId="MSGraph.Chart.8">
                    <p:embed/>
                  </p:oleObj>
                </mc:Choice>
                <mc:Fallback>
                  <p:oleObj r:id="rId3" imgW="9813960" imgH="6333120" progId="MSGraph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0" y="1502"/>
                          <a:ext cx="4148" cy="30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420" name="Line 6">
              <a:extLst>
                <a:ext uri="{FF2B5EF4-FFF2-40B4-BE49-F238E27FC236}">
                  <a16:creationId xmlns:a16="http://schemas.microsoft.com/office/drawing/2014/main" xmlns="" id="{EC0FF3BC-E180-42BF-B2A7-E31D7749A9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58" y="1824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21" name="Line 7">
              <a:extLst>
                <a:ext uri="{FF2B5EF4-FFF2-40B4-BE49-F238E27FC236}">
                  <a16:creationId xmlns:a16="http://schemas.microsoft.com/office/drawing/2014/main" xmlns="" id="{B824B9A4-8758-49D7-AA61-E8910CB125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8" y="366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568" name="Text Box 8">
            <a:extLst>
              <a:ext uri="{FF2B5EF4-FFF2-40B4-BE49-F238E27FC236}">
                <a16:creationId xmlns:a16="http://schemas.microsoft.com/office/drawing/2014/main" xmlns="" id="{B80A582A-6E04-402D-8D7A-705721139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947" y="3533775"/>
            <a:ext cx="1944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50E4AF1-4B07-4B3D-9288-CC98EE4CC477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pSp>
        <p:nvGrpSpPr>
          <p:cNvPr id="10" name="Group 11">
            <a:extLst>
              <a:ext uri="{FF2B5EF4-FFF2-40B4-BE49-F238E27FC236}">
                <a16:creationId xmlns:a16="http://schemas.microsoft.com/office/drawing/2014/main" xmlns="" id="{CAA2AF0F-8BDE-4ECF-9B0A-61C6D17D2A0E}"/>
              </a:ext>
            </a:extLst>
          </p:cNvPr>
          <p:cNvGrpSpPr>
            <a:grpSpLocks/>
          </p:cNvGrpSpPr>
          <p:nvPr/>
        </p:nvGrpSpPr>
        <p:grpSpPr bwMode="auto">
          <a:xfrm>
            <a:off x="8929681" y="3388541"/>
            <a:ext cx="576263" cy="2232025"/>
            <a:chOff x="4422" y="2251"/>
            <a:chExt cx="363" cy="1406"/>
          </a:xfrm>
        </p:grpSpPr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xmlns="" id="{81E2BE39-689D-4E7D-A941-C8B640FD4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2523"/>
              <a:ext cx="289" cy="113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3BAA9513-7C02-4418-8382-31C9ECE75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2" y="2251"/>
              <a:ext cx="3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</a:rPr>
                <a:t>40</a:t>
              </a:r>
            </a:p>
          </p:txBody>
        </p:sp>
      </p:grpSp>
      <p:sp>
        <p:nvSpPr>
          <p:cNvPr id="13" name="Rectangle 7">
            <a:extLst>
              <a:ext uri="{FF2B5EF4-FFF2-40B4-BE49-F238E27FC236}">
                <a16:creationId xmlns:a16="http://schemas.microsoft.com/office/drawing/2014/main" xmlns="" id="{765F354D-6704-4EA7-8C88-A0A66F9F7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49" y="4902547"/>
            <a:ext cx="61057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FF0000"/>
                </a:solidFill>
              </a:rPr>
              <a:t>200-5-10-15-28-60-28-14=40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8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62533D4-F727-41A6-9A1A-0D8F7756D23D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6743FB8-6AC6-45CA-AE11-CF565B097F06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1021368"/>
            <a:ext cx="8459788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FontTx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画频数分布直方图的一般步骤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356DDA15-F78D-4481-975E-CF8637153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2" y="2294903"/>
            <a:ext cx="11812098" cy="289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列频数分布表。数出每一组频数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绘制频数分布直方图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横轴表示各组数据，纵轴表示频数， 该组内的频数为高，画出一个个矩形。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E6A56F4-ED7A-43F1-ABE7-DAC5A33C7086}"/>
              </a:ext>
            </a:extLst>
          </p:cNvPr>
          <p:cNvGrpSpPr/>
          <p:nvPr/>
        </p:nvGrpSpPr>
        <p:grpSpPr>
          <a:xfrm>
            <a:off x="7299585" y="919766"/>
            <a:ext cx="4892416" cy="973693"/>
            <a:chOff x="7299584" y="919766"/>
            <a:chExt cx="5161235" cy="973693"/>
          </a:xfrm>
        </p:grpSpPr>
        <p:sp>
          <p:nvSpPr>
            <p:cNvPr id="8" name="圆角矩形标注 62474">
              <a:extLst>
                <a:ext uri="{FF2B5EF4-FFF2-40B4-BE49-F238E27FC236}">
                  <a16:creationId xmlns:a16="http://schemas.microsoft.com/office/drawing/2014/main" xmlns="" id="{9EC10F0D-5D94-43A7-8063-988C3E85F5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99584" y="919766"/>
              <a:ext cx="4701072" cy="923325"/>
            </a:xfrm>
            <a:prstGeom prst="wedgeRoundRectCallout">
              <a:avLst>
                <a:gd name="adj1" fmla="val -42800"/>
                <a:gd name="adj2" fmla="val -113026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3200">
                <a:latin typeface="Tahoma" panose="020B0604030504040204" pitchFamily="34" charset="0"/>
                <a:ea typeface="华文琥珀" panose="02010800040101010101" pitchFamily="2" charset="-122"/>
              </a:endParaRPr>
            </a:p>
          </p:txBody>
        </p:sp>
        <p:sp>
          <p:nvSpPr>
            <p:cNvPr id="9" name="Text Box 27">
              <a:extLst>
                <a:ext uri="{FF2B5EF4-FFF2-40B4-BE49-F238E27FC236}">
                  <a16:creationId xmlns:a16="http://schemas.microsoft.com/office/drawing/2014/main" xmlns="" id="{EEFCF2B6-C582-4970-B6EF-6EAF67FDF8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3194" y="922535"/>
              <a:ext cx="424815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分组原则：不重不漏；</a:t>
              </a:r>
              <a:r>
                <a:rPr lang="zh-CN" altLang="en-US" sz="2800" b="1" dirty="0">
                  <a:ea typeface="楷体_GB2312" pitchFamily="49" charset="-122"/>
                </a:rPr>
                <a:t> </a:t>
              </a:r>
            </a:p>
          </p:txBody>
        </p:sp>
        <p:sp>
          <p:nvSpPr>
            <p:cNvPr id="10" name="Text Box 28">
              <a:extLst>
                <a:ext uri="{FF2B5EF4-FFF2-40B4-BE49-F238E27FC236}">
                  <a16:creationId xmlns:a16="http://schemas.microsoft.com/office/drawing/2014/main" xmlns="" id="{E286662A-8F6A-420A-A59A-EA83A2AFF9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3194" y="1374347"/>
              <a:ext cx="5127625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分组方法：上限不在内等。 </a:t>
              </a:r>
            </a:p>
          </p:txBody>
        </p:sp>
      </p:grp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16F6E53A-5DCA-4104-8A22-19EEDB574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2" y="1641103"/>
            <a:ext cx="11012884" cy="122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计算最大值与最小值的差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决定组距与组数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组距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=_______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；数据分成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74735E2-E086-4678-86C1-B7E6E1574E4D}"/>
              </a:ext>
            </a:extLst>
          </p:cNvPr>
          <p:cNvGrpSpPr>
            <a:grpSpLocks/>
          </p:cNvGrpSpPr>
          <p:nvPr/>
        </p:nvGrpSpPr>
        <p:grpSpPr bwMode="auto">
          <a:xfrm>
            <a:off x="5353949" y="4568429"/>
            <a:ext cx="6552314" cy="2185319"/>
            <a:chOff x="1392" y="2127"/>
            <a:chExt cx="4176" cy="1635"/>
          </a:xfrm>
        </p:grpSpPr>
        <p:sp>
          <p:nvSpPr>
            <p:cNvPr id="13" name="圆角矩形标注 62474">
              <a:extLst>
                <a:ext uri="{FF2B5EF4-FFF2-40B4-BE49-F238E27FC236}">
                  <a16:creationId xmlns:a16="http://schemas.microsoft.com/office/drawing/2014/main" xmlns="" id="{C5858BCE-74DC-434A-B146-F1B51DA9D4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92" y="2190"/>
              <a:ext cx="4128" cy="1509"/>
            </a:xfrm>
            <a:prstGeom prst="wedgeRoundRectCallout">
              <a:avLst>
                <a:gd name="adj1" fmla="val 28480"/>
                <a:gd name="adj2" fmla="val 152160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3200">
                <a:latin typeface="Tahoma" panose="020B0604030504040204" pitchFamily="34" charset="0"/>
                <a:ea typeface="华文琥珀" panose="02010800040101010101" pitchFamily="2" charset="-122"/>
              </a:endParaRPr>
            </a:p>
          </p:txBody>
        </p:sp>
        <p:sp>
          <p:nvSpPr>
            <p:cNvPr id="14" name="矩形 62475">
              <a:extLst>
                <a:ext uri="{FF2B5EF4-FFF2-40B4-BE49-F238E27FC236}">
                  <a16:creationId xmlns:a16="http://schemas.microsoft.com/office/drawing/2014/main" xmlns="" id="{D3D29E2F-01AB-4DF3-8A2B-91B8BC542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127"/>
              <a:ext cx="4128" cy="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注意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：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一般情况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）可以由组距来求组数；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）当数据个数小于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40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时，组数为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6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－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8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组；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宋体" panose="02010600030101010101" pitchFamily="2" charset="-122"/>
                </a:rPr>
                <a:t>    当数据个数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40—100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个时，组数为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7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－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10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组；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EE0F52C-17A4-4FD9-9372-503A06B56D7D}"/>
              </a:ext>
            </a:extLst>
          </p:cNvPr>
          <p:cNvSpPr/>
          <p:nvPr/>
        </p:nvSpPr>
        <p:spPr>
          <a:xfrm>
            <a:off x="6796883" y="22235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组数</a:t>
            </a:r>
            <a:endParaRPr lang="zh-CN" altLang="en-US" sz="32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5EAC2D1-1560-4B6A-A917-3029784CD521}"/>
              </a:ext>
            </a:extLst>
          </p:cNvPr>
          <p:cNvSpPr/>
          <p:nvPr/>
        </p:nvSpPr>
        <p:spPr>
          <a:xfrm>
            <a:off x="9814752" y="222080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若干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284224" y="1563638"/>
            <a:ext cx="9885482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掌握画频数分布直方图的一般步骤？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290544" y="2715823"/>
            <a:ext cx="1119626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利用频数分布表和频数分布直方图来解决实际问题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8A90AA2-C7FE-4654-9D8C-14F6DD3FA150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B424DE6F-673B-4AA3-AC6C-3E7C7367AF03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319583" y="990600"/>
            <a:ext cx="8672514" cy="394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列频数分布表的步骤：</a:t>
            </a:r>
            <a:b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）计算最大值与最小值的差；</a:t>
            </a:r>
            <a:b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）决定组距、组数，确定分点；</a:t>
            </a:r>
            <a:b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）划记、列出频数分布表。</a:t>
            </a:r>
            <a:endParaRPr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581A7A2-4407-4F25-8D5B-4CE67C6C3BDA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228600" y="620712"/>
            <a:ext cx="1442109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DEDB7326-E728-4470-9462-2334D8735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484312"/>
            <a:ext cx="1196340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为了参加全校各个年级之间的广播操比赛，七年级准备从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名同学中挑出身高相差不多的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40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名同学参加比赛。为此收集到这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名同学的身高（单位：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cm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）如下：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xmlns="" id="{C50D7C13-A50C-4A6C-8939-71D7CCD9B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0100" y="3362326"/>
            <a:ext cx="4700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xmlns="" id="{92350144-6F83-494B-8CC9-060676C91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464" y="3402083"/>
            <a:ext cx="9105811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158  158  160  168  159  159  151  158  159  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168  158  154  158  154  169  158  158  158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159  167  170  153  160  160  159  159  160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149  163  163  162  172  161  153  156  162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162  163  157  162  162  161  157  157  164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155  156  165  166  156  154  166  164  165</a:t>
            </a:r>
          </a:p>
          <a:p>
            <a:pPr algn="ctr"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156  157  153  165  159  157  155  164  156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BEE0024-7440-48ED-8BF4-6DF29E3C4B8B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50B8BC4C-DE1B-40F7-ACDE-0E522C8ED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6756400"/>
            <a:ext cx="8424863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/>
            <a:endParaRPr lang="zh-CN" altLang="zh-CN" b="1">
              <a:solidFill>
                <a:srgbClr val="008000"/>
              </a:solidFill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5026503E-4A00-4FE7-B6F5-03AD5804E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6291264"/>
            <a:ext cx="84248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ctr" hangingPunct="1"/>
            <a:endParaRPr lang="zh-CN" altLang="zh-CN" b="1">
              <a:solidFill>
                <a:srgbClr val="008000"/>
              </a:solidFill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xmlns="" id="{96431A60-7D8B-41AE-9775-268BA20E9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5273675"/>
            <a:ext cx="28892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xmlns="" id="{1587C879-DFEC-4A22-914C-E50DD6F96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4292601"/>
            <a:ext cx="288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6" name="Rectangle 8">
            <a:extLst>
              <a:ext uri="{FF2B5EF4-FFF2-40B4-BE49-F238E27FC236}">
                <a16:creationId xmlns:a16="http://schemas.microsoft.com/office/drawing/2014/main" xmlns="" id="{3BE7E9C9-262D-4C08-A11F-5FCEDDECD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2362201"/>
            <a:ext cx="288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7" name="Rectangle 9">
            <a:extLst>
              <a:ext uri="{FF2B5EF4-FFF2-40B4-BE49-F238E27FC236}">
                <a16:creationId xmlns:a16="http://schemas.microsoft.com/office/drawing/2014/main" xmlns="" id="{1F3C5FF4-37BF-49EA-B3BC-82CAF622E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844676"/>
            <a:ext cx="288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9" name="Line 11">
            <a:extLst>
              <a:ext uri="{FF2B5EF4-FFF2-40B4-BE49-F238E27FC236}">
                <a16:creationId xmlns:a16="http://schemas.microsoft.com/office/drawing/2014/main" xmlns="" id="{09E5F242-D241-4531-8776-AB41F21E33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6" y="692150"/>
            <a:ext cx="84248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Line 12">
            <a:extLst>
              <a:ext uri="{FF2B5EF4-FFF2-40B4-BE49-F238E27FC236}">
                <a16:creationId xmlns:a16="http://schemas.microsoft.com/office/drawing/2014/main" xmlns="" id="{26556A8B-264C-4959-A01F-37E6F6E826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6" y="7373938"/>
            <a:ext cx="84248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1" name="Line 13">
            <a:extLst>
              <a:ext uri="{FF2B5EF4-FFF2-40B4-BE49-F238E27FC236}">
                <a16:creationId xmlns:a16="http://schemas.microsoft.com/office/drawing/2014/main" xmlns="" id="{A142FDA5-7A2B-4A4C-9D61-A8A3829B7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5" y="692150"/>
            <a:ext cx="0" cy="66817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Line 14">
            <a:extLst>
              <a:ext uri="{FF2B5EF4-FFF2-40B4-BE49-F238E27FC236}">
                <a16:creationId xmlns:a16="http://schemas.microsoft.com/office/drawing/2014/main" xmlns="" id="{02E9A163-8EEE-4E50-A6DA-929BA5F202B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99688" y="692150"/>
            <a:ext cx="0" cy="66817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Rectangle 2">
            <a:extLst>
              <a:ext uri="{FF2B5EF4-FFF2-40B4-BE49-F238E27FC236}">
                <a16:creationId xmlns:a16="http://schemas.microsoft.com/office/drawing/2014/main" xmlns="" id="{7A2D5262-821D-417F-B101-0B5546951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8" y="869641"/>
            <a:ext cx="11878456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频数分布表</a:t>
            </a:r>
          </a:p>
          <a:p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对落在各个小组内的数据进行累计，得到各个小组内的数据的个数（叫做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频数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）。整理可以得到频数分布表。 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6E0E850-8595-463B-8631-CBD7A9A6D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72" y="2511645"/>
            <a:ext cx="6535769" cy="4147700"/>
          </a:xfrm>
          <a:prstGeom prst="rect">
            <a:avLst/>
          </a:prstGeom>
        </p:spPr>
      </p:pic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8A05337E-CD31-41CE-B6EC-95BE24475150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4">
            <a:extLst>
              <a:ext uri="{FF2B5EF4-FFF2-40B4-BE49-F238E27FC236}">
                <a16:creationId xmlns:a16="http://schemas.microsoft.com/office/drawing/2014/main" xmlns="" id="{81D18286-378E-42E0-97F0-4DF35BDA6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" y="1988840"/>
            <a:ext cx="1157463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在得到了数据的频数分布表的基础上，我们还常常需要用统计图把它直观地表现出来。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频数分布直方图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是用来表示频数分布的基本统计图，也简称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直方图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7890" name="Text Box 5">
            <a:extLst>
              <a:ext uri="{FF2B5EF4-FFF2-40B4-BE49-F238E27FC236}">
                <a16:creationId xmlns:a16="http://schemas.microsoft.com/office/drawing/2014/main" xmlns="" id="{39AF1A34-A82B-4C26-867F-20921ABB7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052736"/>
            <a:ext cx="75961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频数分布直方图的概念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89F373B-ECCA-4B44-BF22-08956C042643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xmlns="" id="{013E7B8E-CE07-490C-84D7-A2C033A5B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52" y="836712"/>
            <a:ext cx="1166529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4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画频数分布直方图</a:t>
            </a:r>
          </a:p>
          <a:p>
            <a:r>
              <a:rPr lang="zh-CN" altLang="en-US" sz="4800" b="1" dirty="0">
                <a:solidFill>
                  <a:srgbClr val="CC0000"/>
                </a:solidFill>
                <a:latin typeface="方正小标宋简体" pitchFamily="2" charset="-122"/>
                <a:ea typeface="方正小标宋简体" pitchFamily="2" charset="-122"/>
              </a:rPr>
              <a:t>   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为了更直观形象地看出频数分布的情况，可以根据表格中的数据画出频数分布直方图。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42E755E-E279-41EC-9AAD-E9C23ECF3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2775704"/>
            <a:ext cx="6120680" cy="388427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D20B875-5DB1-41E4-A424-A3A9E6E78D71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F6853A6-3D09-4444-99D9-7479B859D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3271" y="2852937"/>
            <a:ext cx="1551925" cy="3714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30">
            <a:extLst>
              <a:ext uri="{FF2B5EF4-FFF2-40B4-BE49-F238E27FC236}">
                <a16:creationId xmlns:a16="http://schemas.microsoft.com/office/drawing/2014/main" xmlns="" id="{C6455669-320C-4A17-BC84-F155598B1409}"/>
              </a:ext>
            </a:extLst>
          </p:cNvPr>
          <p:cNvGrpSpPr>
            <a:grpSpLocks/>
          </p:cNvGrpSpPr>
          <p:nvPr/>
        </p:nvGrpSpPr>
        <p:grpSpPr bwMode="auto">
          <a:xfrm>
            <a:off x="1936056" y="821530"/>
            <a:ext cx="9055100" cy="4495800"/>
            <a:chOff x="56" y="1104"/>
            <a:chExt cx="5704" cy="2832"/>
          </a:xfrm>
        </p:grpSpPr>
        <p:sp>
          <p:nvSpPr>
            <p:cNvPr id="39938" name="Line 3">
              <a:extLst>
                <a:ext uri="{FF2B5EF4-FFF2-40B4-BE49-F238E27FC236}">
                  <a16:creationId xmlns:a16="http://schemas.microsoft.com/office/drawing/2014/main" xmlns="" id="{4A35A871-EC59-4EC5-B37B-ABFFBFEC44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0" y="3600"/>
              <a:ext cx="39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39" name="Line 4">
              <a:extLst>
                <a:ext uri="{FF2B5EF4-FFF2-40B4-BE49-F238E27FC236}">
                  <a16:creationId xmlns:a16="http://schemas.microsoft.com/office/drawing/2014/main" xmlns="" id="{24E2B86A-FEAA-494F-BDAD-155320B4DB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3" y="1170"/>
              <a:ext cx="0" cy="25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0" name="Text Box 5">
              <a:extLst>
                <a:ext uri="{FF2B5EF4-FFF2-40B4-BE49-F238E27FC236}">
                  <a16:creationId xmlns:a16="http://schemas.microsoft.com/office/drawing/2014/main" xmlns="" id="{0C85C808-7DA1-4C39-A4C6-E9FE0BD46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" y="1104"/>
              <a:ext cx="133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000000"/>
                  </a:solidFill>
                </a:rPr>
                <a:t>频数</a:t>
              </a:r>
              <a:r>
                <a:rPr lang="en-US" altLang="zh-CN" sz="2400" b="1">
                  <a:solidFill>
                    <a:srgbClr val="000000"/>
                  </a:solidFill>
                </a:rPr>
                <a:t>/</a:t>
              </a:r>
              <a:r>
                <a:rPr lang="zh-CN" altLang="en-US" sz="2400" b="1">
                  <a:solidFill>
                    <a:srgbClr val="000000"/>
                  </a:solidFill>
                </a:rPr>
                <a:t>组距</a:t>
              </a:r>
            </a:p>
          </p:txBody>
        </p:sp>
        <p:sp>
          <p:nvSpPr>
            <p:cNvPr id="39941" name="Text Box 6">
              <a:extLst>
                <a:ext uri="{FF2B5EF4-FFF2-40B4-BE49-F238E27FC236}">
                  <a16:creationId xmlns:a16="http://schemas.microsoft.com/office/drawing/2014/main" xmlns="" id="{AE4590D8-7603-417D-A0E3-149F19777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648"/>
              <a:ext cx="12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000000"/>
                  </a:solidFill>
                </a:rPr>
                <a:t>身高</a:t>
              </a:r>
              <a:r>
                <a:rPr lang="en-US" altLang="zh-CN" sz="2400" b="1">
                  <a:solidFill>
                    <a:srgbClr val="000000"/>
                  </a:solidFill>
                </a:rPr>
                <a:t>/㎝</a:t>
              </a:r>
            </a:p>
          </p:txBody>
        </p:sp>
        <p:sp>
          <p:nvSpPr>
            <p:cNvPr id="39942" name="Text Box 7">
              <a:extLst>
                <a:ext uri="{FF2B5EF4-FFF2-40B4-BE49-F238E27FC236}">
                  <a16:creationId xmlns:a16="http://schemas.microsoft.com/office/drawing/2014/main" xmlns="" id="{A0D879E0-4197-4D9D-83BC-D6CFB47A58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1776"/>
              <a:ext cx="223" cy="1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000000"/>
                  </a:solidFill>
                </a:rPr>
                <a:t>7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6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5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4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3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2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1</a:t>
              </a:r>
            </a:p>
            <a:p>
              <a:r>
                <a:rPr lang="en-US" altLang="zh-CN" sz="2400" b="1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9943" name="Line 8">
              <a:extLst>
                <a:ext uri="{FF2B5EF4-FFF2-40B4-BE49-F238E27FC236}">
                  <a16:creationId xmlns:a16="http://schemas.microsoft.com/office/drawing/2014/main" xmlns="" id="{A541668E-7AF2-47CB-A39C-17ABFEDE9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331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4" name="Line 9">
              <a:extLst>
                <a:ext uri="{FF2B5EF4-FFF2-40B4-BE49-F238E27FC236}">
                  <a16:creationId xmlns:a16="http://schemas.microsoft.com/office/drawing/2014/main" xmlns="" id="{4A83733B-0BFE-41E5-82F1-0D7D49AFAD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59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5" name="Line 10">
              <a:extLst>
                <a:ext uri="{FF2B5EF4-FFF2-40B4-BE49-F238E27FC236}">
                  <a16:creationId xmlns:a16="http://schemas.microsoft.com/office/drawing/2014/main" xmlns="" id="{9529988F-77EE-4A7C-BF94-72D3A019B8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11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6" name="Line 11">
              <a:extLst>
                <a:ext uri="{FF2B5EF4-FFF2-40B4-BE49-F238E27FC236}">
                  <a16:creationId xmlns:a16="http://schemas.microsoft.com/office/drawing/2014/main" xmlns="" id="{4841AD52-F928-407F-982C-FE703A33D7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187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7" name="Text Box 12">
              <a:extLst>
                <a:ext uri="{FF2B5EF4-FFF2-40B4-BE49-F238E27FC236}">
                  <a16:creationId xmlns:a16="http://schemas.microsoft.com/office/drawing/2014/main" xmlns="" id="{FC6BED91-844F-4B8D-8AF6-7A4B0640E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3600"/>
              <a:ext cx="342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000000"/>
                  </a:solidFill>
                </a:rPr>
                <a:t>149 152 155 158 161 164 167 170 173</a:t>
              </a:r>
            </a:p>
          </p:txBody>
        </p:sp>
        <p:sp>
          <p:nvSpPr>
            <p:cNvPr id="39948" name="Line 13">
              <a:extLst>
                <a:ext uri="{FF2B5EF4-FFF2-40B4-BE49-F238E27FC236}">
                  <a16:creationId xmlns:a16="http://schemas.microsoft.com/office/drawing/2014/main" xmlns="" id="{60BE6D8D-5822-45FE-B219-D0AEA7665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1872"/>
              <a:ext cx="0" cy="18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9" name="Line 14">
              <a:extLst>
                <a:ext uri="{FF2B5EF4-FFF2-40B4-BE49-F238E27FC236}">
                  <a16:creationId xmlns:a16="http://schemas.microsoft.com/office/drawing/2014/main" xmlns="" id="{66EAE058-EF1D-4006-BC9A-027AEDB01A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307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0" name="Line 15">
              <a:extLst>
                <a:ext uri="{FF2B5EF4-FFF2-40B4-BE49-F238E27FC236}">
                  <a16:creationId xmlns:a16="http://schemas.microsoft.com/office/drawing/2014/main" xmlns="" id="{1F469B5D-3103-46D7-B5C7-A434804B4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83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1" name="Line 16">
              <a:extLst>
                <a:ext uri="{FF2B5EF4-FFF2-40B4-BE49-F238E27FC236}">
                  <a16:creationId xmlns:a16="http://schemas.microsoft.com/office/drawing/2014/main" xmlns="" id="{44110709-204F-43B8-A756-9B3ED26E87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35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2" name="Line 17">
              <a:extLst>
                <a:ext uri="{FF2B5EF4-FFF2-40B4-BE49-F238E27FC236}">
                  <a16:creationId xmlns:a16="http://schemas.microsoft.com/office/drawing/2014/main" xmlns="" id="{8FFD6F53-00C9-431F-AF6A-C3AA8E9EE8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" y="350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3" name="Line 18">
              <a:extLst>
                <a:ext uri="{FF2B5EF4-FFF2-40B4-BE49-F238E27FC236}">
                  <a16:creationId xmlns:a16="http://schemas.microsoft.com/office/drawing/2014/main" xmlns="" id="{D3B99946-B4BA-4B29-916B-801A2B1F4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" y="350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4" name="Line 19">
              <a:extLst>
                <a:ext uri="{FF2B5EF4-FFF2-40B4-BE49-F238E27FC236}">
                  <a16:creationId xmlns:a16="http://schemas.microsoft.com/office/drawing/2014/main" xmlns="" id="{4399A5F2-AEC9-4730-B970-1EFAD6C0D4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4" y="3600"/>
              <a:ext cx="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5" name="Rectangle 20">
              <a:extLst>
                <a:ext uri="{FF2B5EF4-FFF2-40B4-BE49-F238E27FC236}">
                  <a16:creationId xmlns:a16="http://schemas.microsoft.com/office/drawing/2014/main" xmlns="" id="{2E96D48F-C996-4273-9D37-6C9A29583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3456"/>
              <a:ext cx="384" cy="144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56" name="Rectangle 21">
              <a:extLst>
                <a:ext uri="{FF2B5EF4-FFF2-40B4-BE49-F238E27FC236}">
                  <a16:creationId xmlns:a16="http://schemas.microsoft.com/office/drawing/2014/main" xmlns="" id="{A9F999B3-01EF-4126-9FCC-F15B862BB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072"/>
              <a:ext cx="384" cy="528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57" name="Rectangle 22">
              <a:extLst>
                <a:ext uri="{FF2B5EF4-FFF2-40B4-BE49-F238E27FC236}">
                  <a16:creationId xmlns:a16="http://schemas.microsoft.com/office/drawing/2014/main" xmlns="" id="{774FFCA4-AB44-483A-A2B4-9B14C3BC5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2592"/>
              <a:ext cx="432" cy="1008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58" name="Rectangle 23">
              <a:extLst>
                <a:ext uri="{FF2B5EF4-FFF2-40B4-BE49-F238E27FC236}">
                  <a16:creationId xmlns:a16="http://schemas.microsoft.com/office/drawing/2014/main" xmlns="" id="{EA2B44F6-D1CB-410B-8FE9-8269EEF2C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064"/>
              <a:ext cx="432" cy="153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59" name="Rectangle 24">
              <a:extLst>
                <a:ext uri="{FF2B5EF4-FFF2-40B4-BE49-F238E27FC236}">
                  <a16:creationId xmlns:a16="http://schemas.microsoft.com/office/drawing/2014/main" xmlns="" id="{8D5E3A70-03D0-47BF-8C6C-0F75BCA68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736"/>
              <a:ext cx="384" cy="864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60" name="Rectangle 25">
              <a:extLst>
                <a:ext uri="{FF2B5EF4-FFF2-40B4-BE49-F238E27FC236}">
                  <a16:creationId xmlns:a16="http://schemas.microsoft.com/office/drawing/2014/main" xmlns="" id="{061F03F4-8558-4FE0-B738-941CBEC70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2928"/>
              <a:ext cx="384" cy="672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61" name="Rectangle 26">
              <a:extLst>
                <a:ext uri="{FF2B5EF4-FFF2-40B4-BE49-F238E27FC236}">
                  <a16:creationId xmlns:a16="http://schemas.microsoft.com/office/drawing/2014/main" xmlns="" id="{3F4C5E8B-998A-43B6-B5BB-3AACCB669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216"/>
              <a:ext cx="336" cy="384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62" name="Rectangle 27">
              <a:extLst>
                <a:ext uri="{FF2B5EF4-FFF2-40B4-BE49-F238E27FC236}">
                  <a16:creationId xmlns:a16="http://schemas.microsoft.com/office/drawing/2014/main" xmlns="" id="{A8A58151-1561-452F-9537-E7ADD3954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456"/>
              <a:ext cx="336" cy="144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13340" name="Object 28">
            <a:extLst>
              <a:ext uri="{FF2B5EF4-FFF2-40B4-BE49-F238E27FC236}">
                <a16:creationId xmlns:a16="http://schemas.microsoft.com/office/drawing/2014/main" xmlns="" id="{0847037C-C094-4D4E-A103-72B9248DDBBE}"/>
              </a:ext>
            </a:extLst>
          </p:cNvPr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31883830"/>
              </p:ext>
            </p:extLst>
          </p:nvPr>
        </p:nvGraphicFramePr>
        <p:xfrm>
          <a:off x="3212306" y="5676790"/>
          <a:ext cx="5767388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3" name="Equation" r:id="rId3" imgW="2286000" imgH="419040" progId="Equation.DSMT4">
                  <p:embed/>
                </p:oleObj>
              </mc:Choice>
              <mc:Fallback>
                <p:oleObj name="Equation" r:id="rId3" imgW="2286000" imgH="419040" progId="Equation.DSMT4">
                  <p:embed/>
                  <p:pic>
                    <p:nvPicPr>
                      <p:cNvPr id="0" name="Object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2306" y="5676790"/>
                        <a:ext cx="5767388" cy="1057275"/>
                      </a:xfrm>
                      <a:prstGeom prst="rect">
                        <a:avLst/>
                      </a:prstGeom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3" name="Text Box 31">
            <a:extLst>
              <a:ext uri="{FF2B5EF4-FFF2-40B4-BE49-F238E27FC236}">
                <a16:creationId xmlns:a16="http://schemas.microsoft.com/office/drawing/2014/main" xmlns="" id="{B051F05D-F252-410A-8BF1-339073581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12" y="5235123"/>
            <a:ext cx="6140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这种直方图，频数怎样体现呢？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D3993DB2-6A43-4303-BB80-EF75E45BF572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xmlns="" id="{D4787B01-21E4-4F0A-AA7B-D619C4ADF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8120" y="1023241"/>
            <a:ext cx="31465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99"/>
                </a:solidFill>
                <a:ea typeface="楷体_GB2312" pitchFamily="49" charset="-122"/>
              </a:rPr>
              <a:t>画频数分布直方图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>
            <a:extLst>
              <a:ext uri="{FF2B5EF4-FFF2-40B4-BE49-F238E27FC236}">
                <a16:creationId xmlns:a16="http://schemas.microsoft.com/office/drawing/2014/main" xmlns="" id="{DD221187-6690-4773-9A29-87E969EB6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8120" y="1023241"/>
            <a:ext cx="3898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99"/>
                </a:solidFill>
                <a:ea typeface="楷体_GB2312" pitchFamily="49" charset="-122"/>
              </a:rPr>
              <a:t>画频数分布直方图</a:t>
            </a:r>
          </a:p>
        </p:txBody>
      </p:sp>
      <p:sp>
        <p:nvSpPr>
          <p:cNvPr id="12293" name="Line 5">
            <a:extLst>
              <a:ext uri="{FF2B5EF4-FFF2-40B4-BE49-F238E27FC236}">
                <a16:creationId xmlns:a16="http://schemas.microsoft.com/office/drawing/2014/main" xmlns="" id="{FBD28FF0-BC74-4BE4-ABC6-2037BBA4E6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3488" y="1100236"/>
            <a:ext cx="0" cy="3978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xmlns="" id="{A22FC3CB-05FA-4A26-AC0E-7561D1C1A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3800" y="931961"/>
            <a:ext cx="1416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频数</a:t>
            </a:r>
          </a:p>
          <a:p>
            <a:pPr algn="ctr"/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（学生数）</a:t>
            </a: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xmlns="" id="{143DA703-2F1D-4F07-9C62-D2404D527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9688" y="5048349"/>
            <a:ext cx="160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身高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/㎝</a:t>
            </a: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xmlns="" id="{B1B9DD03-75BC-46D4-96BE-1A2D692A5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6289" y="1757461"/>
            <a:ext cx="479425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20</a:t>
            </a:r>
          </a:p>
          <a:p>
            <a:pPr algn="ctr">
              <a:spcBef>
                <a:spcPct val="20000"/>
              </a:spcBef>
            </a:pPr>
            <a:endParaRPr lang="en-US" altLang="zh-CN" sz="20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15</a:t>
            </a:r>
          </a:p>
          <a:p>
            <a:pPr algn="ctr">
              <a:spcBef>
                <a:spcPct val="20000"/>
              </a:spcBef>
            </a:pPr>
            <a:endParaRPr lang="en-US" altLang="zh-CN" sz="20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10</a:t>
            </a:r>
          </a:p>
          <a:p>
            <a:pPr algn="ctr">
              <a:spcBef>
                <a:spcPct val="20000"/>
              </a:spcBef>
            </a:pPr>
            <a:endParaRPr lang="en-US" altLang="zh-CN" sz="20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5</a:t>
            </a:r>
          </a:p>
          <a:p>
            <a:pPr algn="ctr">
              <a:spcBef>
                <a:spcPct val="20000"/>
              </a:spcBef>
            </a:pPr>
            <a:endParaRPr lang="en-US" altLang="zh-CN" sz="2000" b="1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297" name="Line 9">
            <a:extLst>
              <a:ext uri="{FF2B5EF4-FFF2-40B4-BE49-F238E27FC236}">
                <a16:creationId xmlns:a16="http://schemas.microsoft.com/office/drawing/2014/main" xmlns="" id="{ADE18AF6-2941-4AC9-A477-8471626B8E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6351" y="3392585"/>
            <a:ext cx="4824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Line 10">
            <a:extLst>
              <a:ext uri="{FF2B5EF4-FFF2-40B4-BE49-F238E27FC236}">
                <a16:creationId xmlns:a16="http://schemas.microsoft.com/office/drawing/2014/main" xmlns="" id="{9B91F4BC-2D3B-4229-B95B-D3A96153A4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6351" y="2600423"/>
            <a:ext cx="4824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9" name="Line 11">
            <a:extLst>
              <a:ext uri="{FF2B5EF4-FFF2-40B4-BE49-F238E27FC236}">
                <a16:creationId xmlns:a16="http://schemas.microsoft.com/office/drawing/2014/main" xmlns="" id="{D220C32F-C346-4725-847E-0FD785E0D3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6351" y="1951135"/>
            <a:ext cx="4824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Text Box 12">
            <a:extLst>
              <a:ext uri="{FF2B5EF4-FFF2-40B4-BE49-F238E27FC236}">
                <a16:creationId xmlns:a16="http://schemas.microsoft.com/office/drawing/2014/main" xmlns="" id="{01E2CF37-456E-4DD8-9046-A10B6688D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376" y="4980086"/>
            <a:ext cx="4557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</a:rPr>
              <a:t>149 152 155 158 161 164 167 170 173</a:t>
            </a:r>
          </a:p>
        </p:txBody>
      </p:sp>
      <p:sp>
        <p:nvSpPr>
          <p:cNvPr id="12301" name="Line 13">
            <a:extLst>
              <a:ext uri="{FF2B5EF4-FFF2-40B4-BE49-F238E27FC236}">
                <a16:creationId xmlns:a16="http://schemas.microsoft.com/office/drawing/2014/main" xmlns="" id="{0411E691-618C-46AC-A93D-705CBD6BAC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75526" y="1909860"/>
            <a:ext cx="3175" cy="306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Line 14">
            <a:extLst>
              <a:ext uri="{FF2B5EF4-FFF2-40B4-BE49-F238E27FC236}">
                <a16:creationId xmlns:a16="http://schemas.microsoft.com/office/drawing/2014/main" xmlns="" id="{A6CA3F62-AA47-42BC-8BAF-06D9361B65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19375" y="4111723"/>
            <a:ext cx="4751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28">
            <a:extLst>
              <a:ext uri="{FF2B5EF4-FFF2-40B4-BE49-F238E27FC236}">
                <a16:creationId xmlns:a16="http://schemas.microsoft.com/office/drawing/2014/main" xmlns="" id="{71284AD1-B4C0-4180-9494-1F5CA380CCA7}"/>
              </a:ext>
            </a:extLst>
          </p:cNvPr>
          <p:cNvGrpSpPr>
            <a:grpSpLocks/>
          </p:cNvGrpSpPr>
          <p:nvPr/>
        </p:nvGrpSpPr>
        <p:grpSpPr bwMode="auto">
          <a:xfrm>
            <a:off x="3527300" y="4805460"/>
            <a:ext cx="5924550" cy="242888"/>
            <a:chOff x="1008" y="3504"/>
            <a:chExt cx="4134" cy="144"/>
          </a:xfrm>
        </p:grpSpPr>
        <p:sp>
          <p:nvSpPr>
            <p:cNvPr id="40973" name="Line 16">
              <a:extLst>
                <a:ext uri="{FF2B5EF4-FFF2-40B4-BE49-F238E27FC236}">
                  <a16:creationId xmlns:a16="http://schemas.microsoft.com/office/drawing/2014/main" xmlns="" id="{44631A07-938C-4E05-8936-8069CCC71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" y="350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0974" name="Group 27">
              <a:extLst>
                <a:ext uri="{FF2B5EF4-FFF2-40B4-BE49-F238E27FC236}">
                  <a16:creationId xmlns:a16="http://schemas.microsoft.com/office/drawing/2014/main" xmlns="" id="{6CB2E9BE-907C-466E-9579-08D90573C6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3504"/>
              <a:ext cx="4134" cy="144"/>
              <a:chOff x="1008" y="3504"/>
              <a:chExt cx="4134" cy="144"/>
            </a:xfrm>
          </p:grpSpPr>
          <p:sp>
            <p:nvSpPr>
              <p:cNvPr id="40975" name="Line 4">
                <a:extLst>
                  <a:ext uri="{FF2B5EF4-FFF2-40B4-BE49-F238E27FC236}">
                    <a16:creationId xmlns:a16="http://schemas.microsoft.com/office/drawing/2014/main" xmlns="" id="{49D261FF-3145-483C-A5FE-046B0F9A5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2" y="3612"/>
                <a:ext cx="39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76" name="Line 15">
                <a:extLst>
                  <a:ext uri="{FF2B5EF4-FFF2-40B4-BE49-F238E27FC236}">
                    <a16:creationId xmlns:a16="http://schemas.microsoft.com/office/drawing/2014/main" xmlns="" id="{4E5515F6-66BB-49C8-BE9E-5EA3C29D3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350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77" name="Line 17">
                <a:extLst>
                  <a:ext uri="{FF2B5EF4-FFF2-40B4-BE49-F238E27FC236}">
                    <a16:creationId xmlns:a16="http://schemas.microsoft.com/office/drawing/2014/main" xmlns="" id="{410C106C-E693-42F7-8713-BBCD9F9023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04" y="360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2306" name="Rectangle 18">
            <a:extLst>
              <a:ext uri="{FF2B5EF4-FFF2-40B4-BE49-F238E27FC236}">
                <a16:creationId xmlns:a16="http://schemas.microsoft.com/office/drawing/2014/main" xmlns="" id="{D8ADA07B-EB90-48C3-820C-E0A101A78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701" y="4665760"/>
            <a:ext cx="493713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07" name="Rectangle 19">
            <a:extLst>
              <a:ext uri="{FF2B5EF4-FFF2-40B4-BE49-F238E27FC236}">
                <a16:creationId xmlns:a16="http://schemas.microsoft.com/office/drawing/2014/main" xmlns="" id="{ABDC45C0-C045-4894-8B24-0DA721B9C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9175" y="3979960"/>
            <a:ext cx="490538" cy="9906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08" name="Rectangle 20">
            <a:extLst>
              <a:ext uri="{FF2B5EF4-FFF2-40B4-BE49-F238E27FC236}">
                <a16:creationId xmlns:a16="http://schemas.microsoft.com/office/drawing/2014/main" xmlns="" id="{51527BF0-81E4-46E3-BE53-F82EADC19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6539" y="3141760"/>
            <a:ext cx="490537" cy="1828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09" name="Rectangle 21">
            <a:extLst>
              <a:ext uri="{FF2B5EF4-FFF2-40B4-BE49-F238E27FC236}">
                <a16:creationId xmlns:a16="http://schemas.microsoft.com/office/drawing/2014/main" xmlns="" id="{F0743BFB-3838-4CCB-B6FA-DCD20B248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8664" y="2082898"/>
            <a:ext cx="490537" cy="28956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11" name="Rectangle 23">
            <a:extLst>
              <a:ext uri="{FF2B5EF4-FFF2-40B4-BE49-F238E27FC236}">
                <a16:creationId xmlns:a16="http://schemas.microsoft.com/office/drawing/2014/main" xmlns="" id="{2341B612-653D-41DD-981C-A44E20B1F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500" y="3679923"/>
            <a:ext cx="469900" cy="12954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12" name="Rectangle 24">
            <a:extLst>
              <a:ext uri="{FF2B5EF4-FFF2-40B4-BE49-F238E27FC236}">
                <a16:creationId xmlns:a16="http://schemas.microsoft.com/office/drawing/2014/main" xmlns="" id="{FFC6C1A8-652B-453C-A7EB-916394288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401" y="4281585"/>
            <a:ext cx="500063" cy="685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14" name="Text Box 26">
            <a:extLst>
              <a:ext uri="{FF2B5EF4-FFF2-40B4-BE49-F238E27FC236}">
                <a16:creationId xmlns:a16="http://schemas.microsoft.com/office/drawing/2014/main" xmlns="" id="{998BDB01-F267-457B-ABB3-1AB7DA761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794" y="5240436"/>
            <a:ext cx="5400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身高数据的分布情况如何？</a:t>
            </a:r>
          </a:p>
        </p:txBody>
      </p:sp>
      <p:sp>
        <p:nvSpPr>
          <p:cNvPr id="12317" name="Rectangle 29">
            <a:extLst>
              <a:ext uri="{FF2B5EF4-FFF2-40B4-BE49-F238E27FC236}">
                <a16:creationId xmlns:a16="http://schemas.microsoft.com/office/drawing/2014/main" xmlns="" id="{EC7E92C6-9A9B-4FA1-BD2A-CAC8D207B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4439" y="3395761"/>
            <a:ext cx="490537" cy="1584325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18" name="Rectangle 30">
            <a:extLst>
              <a:ext uri="{FF2B5EF4-FFF2-40B4-BE49-F238E27FC236}">
                <a16:creationId xmlns:a16="http://schemas.microsoft.com/office/drawing/2014/main" xmlns="" id="{4C34AD4D-D437-4E6E-A0B8-96D7490FD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401" y="4665760"/>
            <a:ext cx="493713" cy="304800"/>
          </a:xfrm>
          <a:prstGeom prst="rect">
            <a:avLst/>
          </a:prstGeom>
          <a:solidFill>
            <a:srgbClr val="FF6600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320" name="Text Box 32">
            <a:extLst>
              <a:ext uri="{FF2B5EF4-FFF2-40B4-BE49-F238E27FC236}">
                <a16:creationId xmlns:a16="http://schemas.microsoft.com/office/drawing/2014/main" xmlns="" id="{9DD63719-E5C2-449D-903B-E1CE08676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886" y="5852812"/>
            <a:ext cx="119596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长方形越高，该组内的学生越多；相近长方形的身高数据差别小。</a:t>
            </a:r>
          </a:p>
        </p:txBody>
      </p:sp>
      <p:sp>
        <p:nvSpPr>
          <p:cNvPr id="12321" name="Line 33">
            <a:extLst>
              <a:ext uri="{FF2B5EF4-FFF2-40B4-BE49-F238E27FC236}">
                <a16:creationId xmlns:a16="http://schemas.microsoft.com/office/drawing/2014/main" xmlns="" id="{CC5B9109-447D-4B65-BF18-A9CD22D931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4350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2" name="Line 34">
            <a:extLst>
              <a:ext uri="{FF2B5EF4-FFF2-40B4-BE49-F238E27FC236}">
                <a16:creationId xmlns:a16="http://schemas.microsoft.com/office/drawing/2014/main" xmlns="" id="{451EE2EE-063B-4A94-88C7-BE7169CB6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4413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3" name="Line 35">
            <a:extLst>
              <a:ext uri="{FF2B5EF4-FFF2-40B4-BE49-F238E27FC236}">
                <a16:creationId xmlns:a16="http://schemas.microsoft.com/office/drawing/2014/main" xmlns="" id="{A006D89F-DF35-48B5-B6DF-774C79329AC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9713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4" name="Line 36">
            <a:extLst>
              <a:ext uri="{FF2B5EF4-FFF2-40B4-BE49-F238E27FC236}">
                <a16:creationId xmlns:a16="http://schemas.microsoft.com/office/drawing/2014/main" xmlns="" id="{7CD3C556-B577-46FB-8B89-CAAFCFEA47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1838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5" name="Line 37">
            <a:extLst>
              <a:ext uri="{FF2B5EF4-FFF2-40B4-BE49-F238E27FC236}">
                <a16:creationId xmlns:a16="http://schemas.microsoft.com/office/drawing/2014/main" xmlns="" id="{E3A04E96-C844-4B83-A7A3-B0D74C37AE3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2375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6" name="Line 38">
            <a:extLst>
              <a:ext uri="{FF2B5EF4-FFF2-40B4-BE49-F238E27FC236}">
                <a16:creationId xmlns:a16="http://schemas.microsoft.com/office/drawing/2014/main" xmlns="" id="{96357503-94F7-489C-AFE5-CE4DBE1044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9263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7" name="Line 39">
            <a:extLst>
              <a:ext uri="{FF2B5EF4-FFF2-40B4-BE49-F238E27FC236}">
                <a16:creationId xmlns:a16="http://schemas.microsoft.com/office/drawing/2014/main" xmlns="" id="{62A3655F-6459-4F84-89F0-8CD45E11BFC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94400" y="4903886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8" name="Line 40">
            <a:extLst>
              <a:ext uri="{FF2B5EF4-FFF2-40B4-BE49-F238E27FC236}">
                <a16:creationId xmlns:a16="http://schemas.microsoft.com/office/drawing/2014/main" xmlns="" id="{575B99C2-62B5-47B5-B066-F2FD3AC5F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7489700" y="49070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9" name="Line 41">
            <a:extLst>
              <a:ext uri="{FF2B5EF4-FFF2-40B4-BE49-F238E27FC236}">
                <a16:creationId xmlns:a16="http://schemas.microsoft.com/office/drawing/2014/main" xmlns="" id="{4DEA872E-3201-4B42-8A2C-75FAD363B4A2}"/>
              </a:ext>
            </a:extLst>
          </p:cNvPr>
          <p:cNvSpPr>
            <a:spLocks noChangeShapeType="1"/>
          </p:cNvSpPr>
          <p:nvPr/>
        </p:nvSpPr>
        <p:spPr bwMode="auto">
          <a:xfrm>
            <a:off x="7994525" y="4903886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0" name="Line 42">
            <a:extLst>
              <a:ext uri="{FF2B5EF4-FFF2-40B4-BE49-F238E27FC236}">
                <a16:creationId xmlns:a16="http://schemas.microsoft.com/office/drawing/2014/main" xmlns="" id="{FD00AC09-CA87-46A7-8714-20666EA79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1113" y="1905099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1" name="Line 43">
            <a:extLst>
              <a:ext uri="{FF2B5EF4-FFF2-40B4-BE49-F238E27FC236}">
                <a16:creationId xmlns:a16="http://schemas.microsoft.com/office/drawing/2014/main" xmlns="" id="{C7752607-3B99-4E17-AB4B-039CBB405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1113" y="2565499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2" name="Line 44">
            <a:extLst>
              <a:ext uri="{FF2B5EF4-FFF2-40B4-BE49-F238E27FC236}">
                <a16:creationId xmlns:a16="http://schemas.microsoft.com/office/drawing/2014/main" xmlns="" id="{564C5439-9C28-448E-8762-EF6D796C89F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1113" y="3357661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3" name="Line 45">
            <a:extLst>
              <a:ext uri="{FF2B5EF4-FFF2-40B4-BE49-F238E27FC236}">
                <a16:creationId xmlns:a16="http://schemas.microsoft.com/office/drawing/2014/main" xmlns="" id="{48B04450-D97B-42A8-BE6A-F347BBD417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3175" y="4076799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4" name="Line 46">
            <a:extLst>
              <a:ext uri="{FF2B5EF4-FFF2-40B4-BE49-F238E27FC236}">
                <a16:creationId xmlns:a16="http://schemas.microsoft.com/office/drawing/2014/main" xmlns="" id="{30070823-E557-4A47-925D-E14AA7A0E4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5875" y="4949924"/>
            <a:ext cx="0" cy="730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052A95AE-E36E-472E-BF31-530CB61437F3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2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2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nimBg="1"/>
      <p:bldP spid="12307" grpId="0" animBg="1"/>
      <p:bldP spid="12308" grpId="0" animBg="1"/>
      <p:bldP spid="12309" grpId="0" animBg="1"/>
      <p:bldP spid="12311" grpId="0" animBg="1"/>
      <p:bldP spid="12312" grpId="0" animBg="1"/>
      <p:bldP spid="12314" grpId="0"/>
      <p:bldP spid="12317" grpId="0" animBg="1"/>
      <p:bldP spid="12318" grpId="0" animBg="1"/>
      <p:bldP spid="12320" grpId="0"/>
    </p:bldLst>
  </p:timing>
</p:sld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Pages>0</Pages>
  <Words>1110</Words>
  <Characters>0</Characters>
  <Application>Microsoft Office PowerPoint</Application>
  <PresentationFormat>自定义</PresentationFormat>
  <Lines>0</Lines>
  <Paragraphs>188</Paragraphs>
  <Slides>19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默认设计模板</vt:lpstr>
      <vt:lpstr>模板222</vt:lpstr>
      <vt:lpstr>Equation</vt:lpstr>
      <vt:lpstr>Microsoft Graph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画频数分布直方图的一般步骤: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10.2直方图(经典、公开课用)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10.2直方图(经典、公开课用)</dc:title>
  <dc:creator>Administrator</dc:creator>
  <cp:keywords>10.2直方图(经典、公开课用)</cp:keywords>
  <cp:lastModifiedBy>ckb</cp:lastModifiedBy>
  <cp:revision>107</cp:revision>
  <dcterms:created xsi:type="dcterms:W3CDTF">2005-10-04T08:35:12Z</dcterms:created>
  <dcterms:modified xsi:type="dcterms:W3CDTF">2020-04-24T02:57:51Z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